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7" autoAdjust="0"/>
    <p:restoredTop sz="94660"/>
  </p:normalViewPr>
  <p:slideViewPr>
    <p:cSldViewPr>
      <p:cViewPr>
        <p:scale>
          <a:sx n="100" d="100"/>
          <a:sy n="100" d="100"/>
        </p:scale>
        <p:origin x="240" y="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1"/>
            <a:ext cx="5657850" cy="3458633"/>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314450" cy="780203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7315200"/>
            <a:ext cx="5744765" cy="1557867"/>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5137151"/>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228600"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8AA20-A82C-4D89-A380-71EF2419E977}" type="slidenum">
              <a:rPr lang="en-US" smtClean="0"/>
              <a:t>‹#›</a:t>
            </a:fld>
            <a:endParaRPr lang="en-US" dirty="0"/>
          </a:p>
        </p:txBody>
      </p:sp>
      <p:sp>
        <p:nvSpPr>
          <p:cNvPr id="9" name="Content Placeholder 8"/>
          <p:cNvSpPr>
            <a:spLocks noGrp="1"/>
          </p:cNvSpPr>
          <p:nvPr>
            <p:ph sz="quarter" idx="13"/>
          </p:nvPr>
        </p:nvSpPr>
        <p:spPr>
          <a:xfrm>
            <a:off x="228600" y="508000"/>
            <a:ext cx="5829300" cy="659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A37F3C9-FF1E-4820-9CFC-9DD70F9EBCDE}" type="datetimeFigureOut">
              <a:rPr lang="en-US" smtClean="0"/>
              <a:t>10/12/2016</a:t>
            </a:fld>
            <a:endParaRPr lang="en-US" dirty="0"/>
          </a:p>
        </p:txBody>
      </p:sp>
      <p:sp>
        <p:nvSpPr>
          <p:cNvPr id="9" name="Slide Number Placeholder 8"/>
          <p:cNvSpPr>
            <a:spLocks noGrp="1"/>
          </p:cNvSpPr>
          <p:nvPr>
            <p:ph type="sldNum" sz="quarter" idx="11"/>
          </p:nvPr>
        </p:nvSpPr>
        <p:spPr/>
        <p:txBody>
          <a:bodyPr/>
          <a:lstStyle/>
          <a:p>
            <a:fld id="{8AE8AA20-A82C-4D89-A380-71EF2419E97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AE8AA20-A82C-4D89-A380-71EF2419E977}" type="slidenum">
              <a:rPr lang="en-US" smtClean="0"/>
              <a:t>‹#›</a:t>
            </a:fld>
            <a:endParaRPr lang="en-US" dirty="0"/>
          </a:p>
        </p:txBody>
      </p:sp>
      <p:sp>
        <p:nvSpPr>
          <p:cNvPr id="5" name="Footer Placeholder 4"/>
          <p:cNvSpPr>
            <a:spLocks noGrp="1"/>
          </p:cNvSpPr>
          <p:nvPr>
            <p:ph type="ftr" sz="quarter" idx="3"/>
          </p:nvPr>
        </p:nvSpPr>
        <p:spPr>
          <a:xfrm rot="16200000">
            <a:off x="4999726" y="5505027"/>
            <a:ext cx="3156375" cy="27432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4952314" y="2301240"/>
            <a:ext cx="3251199" cy="274320"/>
          </a:xfrm>
          <a:prstGeom prst="rect">
            <a:avLst/>
          </a:prstGeom>
        </p:spPr>
        <p:txBody>
          <a:bodyPr vert="horz" lIns="91440" tIns="45720" rIns="91440" bIns="45720" rtlCol="0" anchor="ctr"/>
          <a:lstStyle>
            <a:lvl1pPr algn="l">
              <a:defRPr sz="1200">
                <a:solidFill>
                  <a:schemeClr val="bg2"/>
                </a:solidFill>
              </a:defRPr>
            </a:lvl1pPr>
          </a:lstStyle>
          <a:p>
            <a:fld id="{3A37F3C9-FF1E-4820-9CFC-9DD70F9EBCDE}" type="datetimeFigureOut">
              <a:rPr lang="en-US" smtClean="0"/>
              <a:t>10/12/2016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upload.wikimedia.org/wikipedia/commons/d/d2/Space_Coast_Crew_rowing_blade.png"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illonlakeloc@gmail.com"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412" y="8779890"/>
            <a:ext cx="6858000" cy="369332"/>
          </a:xfrm>
          <a:prstGeom prst="rect">
            <a:avLst/>
          </a:prstGeom>
          <a:solidFill>
            <a:srgbClr val="3366FF"/>
          </a:solidFill>
        </p:spPr>
        <p:txBody>
          <a:bodyPr wrap="square" rtlCol="0">
            <a:spAutoFit/>
          </a:bodyPr>
          <a:lstStyle/>
          <a:p>
            <a:endParaRPr lang="en-US" dirty="0"/>
          </a:p>
        </p:txBody>
      </p:sp>
      <p:pic>
        <p:nvPicPr>
          <p:cNvPr id="1026" name="Picture 2" descr="https://scontent-b-iad.xx.fbcdn.net/hphotos-frc3/302065_245042202303581_1943938181_n.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932597" y="3249884"/>
            <a:ext cx="4992805" cy="499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29"/>
            <a:ext cx="6858000" cy="2372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37" y="2360093"/>
            <a:ext cx="6856863" cy="1569660"/>
          </a:xfrm>
          <a:prstGeom prst="rect">
            <a:avLst/>
          </a:prstGeom>
          <a:solidFill>
            <a:srgbClr val="3366FF"/>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rPr>
              <a:t>Midwest Scholastic</a:t>
            </a:r>
          </a:p>
          <a:p>
            <a:pPr algn="ctr"/>
            <a:r>
              <a:rPr lang="en-US" sz="4800" b="1"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rPr>
              <a:t>Rowing Championships</a:t>
            </a:r>
            <a:endParaRPr lang="en-US" sz="4800" b="1" cap="none"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endParaRPr>
          </a:p>
        </p:txBody>
      </p:sp>
      <p:sp>
        <p:nvSpPr>
          <p:cNvPr id="6" name="Rectangle 5"/>
          <p:cNvSpPr/>
          <p:nvPr/>
        </p:nvSpPr>
        <p:spPr>
          <a:xfrm>
            <a:off x="1137" y="8415781"/>
            <a:ext cx="6856863" cy="646331"/>
          </a:xfrm>
          <a:prstGeom prst="rect">
            <a:avLst/>
          </a:prstGeom>
          <a:solidFill>
            <a:srgbClr val="3366FF"/>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rPr>
              <a:t>Dillon Lake, Nashport OH</a:t>
            </a:r>
          </a:p>
        </p:txBody>
      </p:sp>
      <p:sp>
        <p:nvSpPr>
          <p:cNvPr id="7" name="Rectangle 6"/>
          <p:cNvSpPr/>
          <p:nvPr/>
        </p:nvSpPr>
        <p:spPr>
          <a:xfrm>
            <a:off x="1137" y="7506099"/>
            <a:ext cx="6856863" cy="923330"/>
          </a:xfrm>
          <a:prstGeom prst="rect">
            <a:avLst/>
          </a:prstGeom>
          <a:solidFill>
            <a:srgbClr val="3366FF"/>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rPr>
              <a:t>May 13 &amp; 14, 2017</a:t>
            </a:r>
          </a:p>
        </p:txBody>
      </p:sp>
      <p:pic>
        <p:nvPicPr>
          <p:cNvPr id="1030"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3149" y="425867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349" y="4715305"/>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5205" y="5212887"/>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6937" y="6245564"/>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139" y="572922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207827" y="425867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2905" y="6676600"/>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161008" y="6670344"/>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0008" y="6210874"/>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0008" y="4715305"/>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51408" y="519582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8708" y="5712164"/>
            <a:ext cx="12446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1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794" y="2057400"/>
            <a:ext cx="5716706" cy="6832640"/>
          </a:xfrm>
          <a:prstGeom prst="rect">
            <a:avLst/>
          </a:prstGeom>
        </p:spPr>
        <p:txBody>
          <a:bodyPr wrap="square">
            <a:spAutoFit/>
          </a:bodyPr>
          <a:lstStyle/>
          <a:p>
            <a:pPr algn="just"/>
            <a:endParaRPr lang="en-US" sz="1200" dirty="0"/>
          </a:p>
          <a:p>
            <a:pPr lvl="0" algn="just"/>
            <a:r>
              <a:rPr lang="en-US" sz="1200" dirty="0"/>
              <a:t>The Midwest Scholastic Rowing Association (MSRA) was organized in 1983 with two purposes: first, to sponsor a midwest scholastic championship regatta each spring and second, to organize midwest scholastic/junior regatta scheduling and information exchange. From a humble beginning of ten schools and two clubs attending the first Midwest Rowing Championship Regatta in Culver, Indiana competing in 14 events for boys and 7 events for girls, we have grown to hosting 48 high school teams competing in 40 events.  Close to  8,000 athletes, coaches, parents, friends and families are expected to be in the Zanesville/Muskingum County area for the 2017 Championship Regatta.</a:t>
            </a:r>
            <a:r>
              <a:rPr lang="en-US" sz="1200" dirty="0">
                <a:solidFill>
                  <a:prstClr val="black"/>
                </a:solidFill>
              </a:rPr>
              <a:t> MSRA had the honor of hosting the 2016 SRAA National Championships Regatta. 10,000 athletes and their entourages attended the National Regatta.</a:t>
            </a:r>
          </a:p>
          <a:p>
            <a:pPr lvl="0" algn="just"/>
            <a:endParaRPr lang="en-US" sz="1200" dirty="0">
              <a:solidFill>
                <a:prstClr val="black"/>
              </a:solidFill>
            </a:endParaRPr>
          </a:p>
          <a:p>
            <a:pPr lvl="0" algn="just"/>
            <a:r>
              <a:rPr lang="en-US" sz="1200" dirty="0">
                <a:solidFill>
                  <a:prstClr val="black"/>
                </a:solidFill>
              </a:rPr>
              <a:t>The Midwest Scholastic Rowing Association along with the Dillon Lake LOC are proud to bring the Midwest Scholastic Rowing Championships on Saturday, May 13, 2017 and Sunday, May 14, 2017. The championship regatta feature the fastest crews in scholastic rowing competing on a newly developed course with a spectacular spectator venue and the ability to see the entire race course, a feature rarely witnessed in scholastic rowing. </a:t>
            </a:r>
          </a:p>
          <a:p>
            <a:pPr algn="just"/>
            <a:r>
              <a:rPr lang="en-US" sz="1200" dirty="0"/>
              <a:t>  </a:t>
            </a:r>
          </a:p>
          <a:p>
            <a:pPr algn="just"/>
            <a:r>
              <a:rPr lang="en-US" sz="1200" dirty="0"/>
              <a:t>The Midwest Scholastic Rowing Association is offering a wonderful opportunity for you to join with the community in supporting these spectacular event. Various sponsorship opportunities are available to individuals, businesses, and organizations. Donations and in-kind gifts are also accepted with appreciation.  </a:t>
            </a:r>
          </a:p>
          <a:p>
            <a:pPr algn="just"/>
            <a:endParaRPr lang="en-US" sz="1200" dirty="0"/>
          </a:p>
          <a:p>
            <a:pPr algn="just"/>
            <a:r>
              <a:rPr lang="en-US" sz="1200" dirty="0"/>
              <a:t>Tax receipts will be issued for all sponsorships, donations and in-kind gifts. Sponsorships will be available through May 1, 2017. Further details are outlined in the enclosed sponsorship package. Please feel free to contact us with any questions relating to these opportunities. </a:t>
            </a:r>
          </a:p>
          <a:p>
            <a:pPr algn="just"/>
            <a:endParaRPr lang="en-US" sz="1200" dirty="0"/>
          </a:p>
          <a:p>
            <a:pPr algn="just"/>
            <a:r>
              <a:rPr lang="en-US" sz="1200" dirty="0"/>
              <a:t>Please join us for our extraordinary, remarkable events.</a:t>
            </a:r>
          </a:p>
          <a:p>
            <a:pPr algn="just"/>
            <a:endParaRPr lang="en-US" sz="1200" dirty="0"/>
          </a:p>
          <a:p>
            <a:pPr algn="just"/>
            <a:r>
              <a:rPr lang="en-US" sz="1200" dirty="0"/>
              <a:t>Dillon Lake Local Organizing Committee</a:t>
            </a:r>
          </a:p>
          <a:p>
            <a:pPr algn="just"/>
            <a:r>
              <a:rPr lang="en-US" sz="1200" dirty="0"/>
              <a:t>Executive Director – Lisa Osborne</a:t>
            </a:r>
          </a:p>
          <a:p>
            <a:pPr algn="just"/>
            <a:endParaRPr lang="en-US" sz="1400" dirty="0"/>
          </a:p>
          <a:p>
            <a:pPr algn="just"/>
            <a:r>
              <a:rPr lang="en-US" sz="1400" dirty="0">
                <a:hlinkClick r:id="rId2"/>
              </a:rPr>
              <a:t>dillonlakeloc@gmail.com</a:t>
            </a:r>
            <a:endParaRPr lang="en-US" sz="1400" dirty="0"/>
          </a:p>
          <a:p>
            <a:pPr algn="just"/>
            <a:endParaRPr lang="en-US" sz="1400" dirty="0"/>
          </a:p>
        </p:txBody>
      </p:sp>
      <p:pic>
        <p:nvPicPr>
          <p:cNvPr id="7" name="Picture 2" descr="https://scontent-b-iad.xx.fbcdn.net/hphotos-frc3/302065_245042202303581_1943938181_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586854" y="-152400"/>
            <a:ext cx="2496403" cy="249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6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zenfolio.net/zf/img/nu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65125"/>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zenfolio.net/zf/img/nu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12725"/>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90" y="2448069"/>
            <a:ext cx="2125045" cy="1332838"/>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18484"/>
            <a:ext cx="2573955" cy="1410983"/>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448069"/>
            <a:ext cx="2573955" cy="3294597"/>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489" y="4605338"/>
            <a:ext cx="2125045" cy="1137328"/>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 name="Picture 2" descr="https://scontent-b-iad.xx.fbcdn.net/hphotos-frc3/302065_245042202303581_1943938181_n.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0" y="6477000"/>
            <a:ext cx="5045931" cy="1981199"/>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191977" y="1825788"/>
            <a:ext cx="2743200" cy="338554"/>
          </a:xfrm>
          <a:prstGeom prst="rect">
            <a:avLst/>
          </a:prstGeom>
          <a:noFill/>
        </p:spPr>
        <p:txBody>
          <a:bodyPr wrap="square" rtlCol="0">
            <a:spAutoFit/>
          </a:bodyPr>
          <a:lstStyle/>
          <a:p>
            <a:pPr algn="ctr"/>
            <a:r>
              <a:rPr lang="en-US" sz="1600" dirty="0">
                <a:latin typeface="AR BONNIE" panose="02000000000000000000" pitchFamily="2" charset="0"/>
              </a:rPr>
              <a:t>At the start…</a:t>
            </a:r>
          </a:p>
        </p:txBody>
      </p:sp>
      <p:sp>
        <p:nvSpPr>
          <p:cNvPr id="5" name="TextBox 4"/>
          <p:cNvSpPr txBox="1"/>
          <p:nvPr/>
        </p:nvSpPr>
        <p:spPr>
          <a:xfrm>
            <a:off x="622490" y="3790432"/>
            <a:ext cx="2166295" cy="338554"/>
          </a:xfrm>
          <a:prstGeom prst="rect">
            <a:avLst/>
          </a:prstGeom>
          <a:noFill/>
        </p:spPr>
        <p:txBody>
          <a:bodyPr wrap="square" rtlCol="0">
            <a:spAutoFit/>
          </a:bodyPr>
          <a:lstStyle/>
          <a:p>
            <a:pPr algn="ctr"/>
            <a:r>
              <a:rPr lang="en-US" sz="1600" dirty="0">
                <a:latin typeface="AR BONNIE" panose="02000000000000000000" pitchFamily="2" charset="0"/>
              </a:rPr>
              <a:t>Lining Up</a:t>
            </a:r>
          </a:p>
        </p:txBody>
      </p:sp>
      <p:sp>
        <p:nvSpPr>
          <p:cNvPr id="6" name="TextBox 5"/>
          <p:cNvSpPr txBox="1"/>
          <p:nvPr/>
        </p:nvSpPr>
        <p:spPr>
          <a:xfrm>
            <a:off x="622489" y="5742666"/>
            <a:ext cx="2125046" cy="338554"/>
          </a:xfrm>
          <a:prstGeom prst="rect">
            <a:avLst/>
          </a:prstGeom>
          <a:noFill/>
        </p:spPr>
        <p:txBody>
          <a:bodyPr wrap="square" rtlCol="0">
            <a:spAutoFit/>
          </a:bodyPr>
          <a:lstStyle/>
          <a:p>
            <a:pPr algn="ctr"/>
            <a:r>
              <a:rPr lang="en-US" sz="1600" dirty="0">
                <a:latin typeface="AR BONNIE" panose="02000000000000000000" pitchFamily="2" charset="0"/>
              </a:rPr>
              <a:t>Determination</a:t>
            </a:r>
          </a:p>
        </p:txBody>
      </p:sp>
      <p:sp>
        <p:nvSpPr>
          <p:cNvPr id="7" name="TextBox 6"/>
          <p:cNvSpPr txBox="1"/>
          <p:nvPr/>
        </p:nvSpPr>
        <p:spPr>
          <a:xfrm>
            <a:off x="3276601" y="5742666"/>
            <a:ext cx="2573954" cy="338554"/>
          </a:xfrm>
          <a:prstGeom prst="rect">
            <a:avLst/>
          </a:prstGeom>
          <a:noFill/>
        </p:spPr>
        <p:txBody>
          <a:bodyPr wrap="square" rtlCol="0">
            <a:spAutoFit/>
          </a:bodyPr>
          <a:lstStyle/>
          <a:p>
            <a:pPr algn="ctr"/>
            <a:r>
              <a:rPr lang="en-US" sz="1600" dirty="0">
                <a:latin typeface="AR BONNIE" panose="02000000000000000000" pitchFamily="2" charset="0"/>
              </a:rPr>
              <a:t>A beautiful sunset by the lake</a:t>
            </a:r>
          </a:p>
        </p:txBody>
      </p:sp>
      <p:sp>
        <p:nvSpPr>
          <p:cNvPr id="8" name="TextBox 7"/>
          <p:cNvSpPr txBox="1"/>
          <p:nvPr/>
        </p:nvSpPr>
        <p:spPr>
          <a:xfrm>
            <a:off x="622489" y="8477249"/>
            <a:ext cx="5058442" cy="338554"/>
          </a:xfrm>
          <a:prstGeom prst="rect">
            <a:avLst/>
          </a:prstGeom>
          <a:noFill/>
        </p:spPr>
        <p:txBody>
          <a:bodyPr wrap="square" rtlCol="0">
            <a:spAutoFit/>
          </a:bodyPr>
          <a:lstStyle/>
          <a:p>
            <a:pPr algn="ctr"/>
            <a:r>
              <a:rPr lang="en-US" sz="1600" dirty="0">
                <a:latin typeface="AR BONNIE" panose="02000000000000000000" pitchFamily="2" charset="0"/>
              </a:rPr>
              <a:t>A great venue with a remarkable view</a:t>
            </a:r>
          </a:p>
        </p:txBody>
      </p:sp>
      <p:sp>
        <p:nvSpPr>
          <p:cNvPr id="10" name="TextBox 9"/>
          <p:cNvSpPr txBox="1"/>
          <p:nvPr/>
        </p:nvSpPr>
        <p:spPr>
          <a:xfrm>
            <a:off x="2051146" y="739254"/>
            <a:ext cx="1100564" cy="1277273"/>
          </a:xfrm>
          <a:prstGeom prst="rect">
            <a:avLst/>
          </a:prstGeom>
          <a:noFill/>
        </p:spPr>
        <p:txBody>
          <a:bodyPr wrap="square" rtlCol="0">
            <a:spAutoFit/>
          </a:bodyPr>
          <a:lstStyle/>
          <a:p>
            <a:pPr algn="ctr"/>
            <a:r>
              <a:rPr lang="en-US" sz="1100" dirty="0">
                <a:latin typeface="Britannic Bold" panose="020B0903060703020204" pitchFamily="34" charset="0"/>
              </a:rPr>
              <a:t>2016</a:t>
            </a:r>
          </a:p>
          <a:p>
            <a:pPr algn="ctr"/>
            <a:r>
              <a:rPr lang="en-US" sz="1100" dirty="0">
                <a:latin typeface="Britannic Bold" panose="020B0903060703020204" pitchFamily="34" charset="0"/>
              </a:rPr>
              <a:t>Championship Regatta at Dillon Lake State Park</a:t>
            </a:r>
          </a:p>
          <a:p>
            <a:pPr algn="ctr"/>
            <a:r>
              <a:rPr lang="en-US" sz="1100" dirty="0">
                <a:latin typeface="Britannic Bold" panose="020B0903060703020204" pitchFamily="34" charset="0"/>
              </a:rPr>
              <a:t>………</a:t>
            </a:r>
          </a:p>
          <a:p>
            <a:pPr algn="ctr"/>
            <a:r>
              <a:rPr lang="en-US" sz="1100" dirty="0">
                <a:latin typeface="Britannic Bold" panose="020B0903060703020204" pitchFamily="34" charset="0"/>
              </a:rPr>
              <a:t>Nashport, OH</a:t>
            </a:r>
          </a:p>
        </p:txBody>
      </p:sp>
    </p:spTree>
    <p:extLst>
      <p:ext uri="{BB962C8B-B14F-4D97-AF65-F5344CB8AC3E}">
        <p14:creationId xmlns:p14="http://schemas.microsoft.com/office/powerpoint/2010/main" val="144757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68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Rectangle 3"/>
          <p:cNvSpPr/>
          <p:nvPr/>
        </p:nvSpPr>
        <p:spPr>
          <a:xfrm>
            <a:off x="76200" y="2057400"/>
            <a:ext cx="6210300" cy="5847755"/>
          </a:xfrm>
          <a:prstGeom prst="rect">
            <a:avLst/>
          </a:prstGeom>
        </p:spPr>
        <p:txBody>
          <a:bodyPr wrap="square">
            <a:spAutoFit/>
          </a:bodyPr>
          <a:lstStyle/>
          <a:p>
            <a:r>
              <a:rPr lang="en-US" b="1" dirty="0"/>
              <a:t>SCHOLASTIC SUPREME LEVEL - NEGOTIABLE</a:t>
            </a:r>
            <a:endParaRPr lang="en-US" dirty="0"/>
          </a:p>
          <a:p>
            <a:r>
              <a:rPr lang="en-US" sz="1200" dirty="0"/>
              <a:t>The Scholastic Supreme Level Sponsor is the foremost regatta sponsor and will be recognized as the sponsor of the 2017 Midwest Scholastic Rowing Association Championship Regatta. </a:t>
            </a:r>
          </a:p>
          <a:p>
            <a:endParaRPr lang="en-US" sz="1200" dirty="0"/>
          </a:p>
          <a:p>
            <a:endParaRPr lang="en-US" sz="1200" i="1" dirty="0"/>
          </a:p>
          <a:p>
            <a:r>
              <a:rPr lang="en-US" sz="1200" dirty="0"/>
              <a:t>The Scholastic Supreme Level Sponsor will receive: </a:t>
            </a:r>
          </a:p>
          <a:p>
            <a:pPr marL="628650" lvl="1" indent="-171450">
              <a:buFont typeface="Wingdings" panose="05000000000000000000" pitchFamily="2" charset="2"/>
              <a:buChar char="Ø"/>
            </a:pPr>
            <a:r>
              <a:rPr lang="en-US" sz="1200" dirty="0"/>
              <a:t>Exclusive rights to sponsorship of the Midwest Scholastic Rowing Association Championship Regatta  </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 page inside front cover advertisement in the Midwest Scholastic Rowing Association Championship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in multiple locations throughout the regatta area</a:t>
            </a:r>
          </a:p>
          <a:p>
            <a:pPr marL="628650" lvl="1" indent="-171450">
              <a:buFont typeface="Wingdings" panose="05000000000000000000" pitchFamily="2" charset="2"/>
              <a:buChar char="Ø"/>
            </a:pPr>
            <a:r>
              <a:rPr lang="en-US" sz="1200" dirty="0"/>
              <a:t>Reserved bleacher seating for 10 during the regatta</a:t>
            </a:r>
          </a:p>
          <a:p>
            <a:endParaRPr lang="en-US" sz="1400" b="1" dirty="0"/>
          </a:p>
          <a:p>
            <a:r>
              <a:rPr lang="en-US" b="1" dirty="0"/>
              <a:t>“POWER TEN” STARTING LINE LEVEL - $10,000 </a:t>
            </a:r>
            <a:endParaRPr lang="en-US" dirty="0"/>
          </a:p>
          <a:p>
            <a:r>
              <a:rPr lang="en-US" sz="1200" dirty="0"/>
              <a:t>The “</a:t>
            </a:r>
            <a:r>
              <a:rPr lang="en-US" sz="1200" b="1" dirty="0"/>
              <a:t>Power Ten</a:t>
            </a:r>
            <a:r>
              <a:rPr lang="en-US" sz="1200" dirty="0"/>
              <a:t>” Level Sponsor is the major sponsor of the Regatta starting line.</a:t>
            </a:r>
          </a:p>
          <a:p>
            <a:endParaRPr lang="en-US" sz="1200" dirty="0"/>
          </a:p>
          <a:p>
            <a:r>
              <a:rPr lang="en-US" sz="1200" dirty="0"/>
              <a:t>The Regatta Starting Line sponsor will have exclusive signage at the launch docks and finish line to show proper recognition</a:t>
            </a:r>
          </a:p>
          <a:p>
            <a:endParaRPr lang="en-US" sz="1200" dirty="0"/>
          </a:p>
          <a:p>
            <a:r>
              <a:rPr lang="en-US" sz="1200" dirty="0"/>
              <a:t>The “</a:t>
            </a:r>
            <a:r>
              <a:rPr lang="en-US" sz="1200" b="1" dirty="0"/>
              <a:t>Power Ten</a:t>
            </a:r>
            <a:r>
              <a:rPr lang="en-US" sz="1200" dirty="0"/>
              <a:t>” starting line sponsor will receive: </a:t>
            </a:r>
          </a:p>
          <a:p>
            <a:pPr marL="628650" lvl="1" indent="-171450">
              <a:buFont typeface="Wingdings" panose="05000000000000000000" pitchFamily="2" charset="2"/>
              <a:buChar char="Ø"/>
            </a:pPr>
            <a:r>
              <a:rPr lang="en-US" sz="1200" dirty="0"/>
              <a:t>Exclusive naming rights to the 2017 Midwest Scholastic Rowing Association Championship Regatta Starting Line</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 page back cover advertisement in the 2017 Midwest Scholastic Rowing Association Championship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in multiple locations throughout the regatta area</a:t>
            </a:r>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MIDWEST SCHOLASTIC ROWING CHAMPIONSHIP SPONSOR LEVELS</a:t>
            </a:r>
          </a:p>
        </p:txBody>
      </p:sp>
    </p:spTree>
    <p:extLst>
      <p:ext uri="{BB962C8B-B14F-4D97-AF65-F5344CB8AC3E}">
        <p14:creationId xmlns:p14="http://schemas.microsoft.com/office/powerpoint/2010/main" val="347490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362652"/>
            <a:ext cx="5791200" cy="5386090"/>
          </a:xfrm>
          <a:prstGeom prst="rect">
            <a:avLst/>
          </a:prstGeom>
        </p:spPr>
        <p:txBody>
          <a:bodyPr wrap="square">
            <a:spAutoFit/>
          </a:bodyPr>
          <a:lstStyle/>
          <a:p>
            <a:r>
              <a:rPr lang="en-US" sz="1600" b="1" dirty="0"/>
              <a:t>CHAMPIONSHIP LEVEL - $7,500 </a:t>
            </a:r>
            <a:endParaRPr lang="en-US" sz="1600" dirty="0"/>
          </a:p>
          <a:p>
            <a:r>
              <a:rPr lang="en-US" sz="1200" dirty="0"/>
              <a:t>The Championship Level Sponsor is the major sponsor of the Fan Viewing Area.</a:t>
            </a:r>
          </a:p>
          <a:p>
            <a:endParaRPr lang="en-US" sz="1200" dirty="0"/>
          </a:p>
          <a:p>
            <a:r>
              <a:rPr lang="en-US" sz="1200" dirty="0"/>
              <a:t>The Championship Level Sponsor will receive: </a:t>
            </a:r>
          </a:p>
          <a:p>
            <a:pPr marL="628650" lvl="1" indent="-171450">
              <a:buFont typeface="Wingdings" panose="05000000000000000000" pitchFamily="2" charset="2"/>
              <a:buChar char="Ø"/>
            </a:pPr>
            <a:r>
              <a:rPr lang="en-US" sz="1200" dirty="0"/>
              <a:t>Exclusive naming rights to Fan Viewing Area</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Full-page advertisement in the 2017 Midwest Scholastic Rowing Association Championship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labeling the official Fan Viewing Area Sponsor</a:t>
            </a:r>
          </a:p>
          <a:p>
            <a:pPr lvl="1"/>
            <a:endParaRPr lang="en-US" sz="1200" dirty="0"/>
          </a:p>
          <a:p>
            <a:pPr marL="171450" indent="-171450">
              <a:buFont typeface="Wingdings" panose="05000000000000000000" pitchFamily="2" charset="2"/>
              <a:buChar char="Ø"/>
            </a:pPr>
            <a:endParaRPr lang="en-US" sz="1200" dirty="0"/>
          </a:p>
          <a:p>
            <a:r>
              <a:rPr lang="en-US" sz="1600" b="1" dirty="0"/>
              <a:t>REGATTA LEVEL - $5,000 </a:t>
            </a:r>
            <a:endParaRPr lang="en-US" sz="1600" dirty="0"/>
          </a:p>
          <a:p>
            <a:r>
              <a:rPr lang="en-US" sz="1200" dirty="0"/>
              <a:t>Three opportunities for Regatta Level sponsorship will be available; </a:t>
            </a:r>
          </a:p>
          <a:p>
            <a:endParaRPr lang="en-US" sz="1200" dirty="0"/>
          </a:p>
          <a:p>
            <a:r>
              <a:rPr lang="en-US" sz="1200" dirty="0"/>
              <a:t>One Regatta Level Sponsor is the major sponsor of the Registration Tent</a:t>
            </a:r>
          </a:p>
          <a:p>
            <a:r>
              <a:rPr lang="en-US" sz="1200" dirty="0"/>
              <a:t>One Regatta Level Sponsor is the major sponsor of the Awards Stage </a:t>
            </a:r>
          </a:p>
          <a:p>
            <a:r>
              <a:rPr lang="en-US" sz="1200" dirty="0"/>
              <a:t>One Regatta Level Sponsor is the major sponsor of Transportation and Shuttles</a:t>
            </a:r>
          </a:p>
          <a:p>
            <a:r>
              <a:rPr lang="en-US" sz="1200" dirty="0"/>
              <a:t> </a:t>
            </a:r>
          </a:p>
          <a:p>
            <a:r>
              <a:rPr lang="en-US" sz="1200" dirty="0"/>
              <a:t>The Regatta Level Sponsor will receive: </a:t>
            </a:r>
          </a:p>
          <a:p>
            <a:pPr marL="628650" lvl="1" indent="-171450">
              <a:buFont typeface="Wingdings" panose="05000000000000000000" pitchFamily="2" charset="2"/>
              <a:buChar char="Ø"/>
            </a:pPr>
            <a:r>
              <a:rPr lang="en-US" sz="1200" dirty="0"/>
              <a:t>Exclusive naming rights to one of the three areas listed above</a:t>
            </a:r>
          </a:p>
          <a:p>
            <a:pPr marL="628650" lvl="1" indent="-171450">
              <a:buFont typeface="Wingdings" panose="05000000000000000000" pitchFamily="2" charset="2"/>
              <a:buChar char="Ø"/>
            </a:pPr>
            <a:r>
              <a:rPr lang="en-US" sz="1200" dirty="0"/>
              <a:t> Branding across all official media (TV, radio, print, electronic) </a:t>
            </a:r>
          </a:p>
          <a:p>
            <a:pPr marL="628650" lvl="1" indent="-171450">
              <a:buFont typeface="Wingdings" panose="05000000000000000000" pitchFamily="2" charset="2"/>
              <a:buChar char="Ø"/>
            </a:pPr>
            <a:r>
              <a:rPr lang="en-US" sz="1200" dirty="0"/>
              <a:t>Full-page advertisement in the 2017 Midwest Scholastic Rowing Association Championship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labeling the area’s official sponsor</a:t>
            </a:r>
          </a:p>
          <a:p>
            <a:pPr lvl="1"/>
            <a:endParaRPr lang="en-US" sz="1200" dirty="0"/>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MIDWEST SCHOLASTIC ROWING CHAMPIONSHIP SPONSOR LEVELS</a:t>
            </a:r>
          </a:p>
        </p:txBody>
      </p:sp>
    </p:spTree>
    <p:extLst>
      <p:ext uri="{BB962C8B-B14F-4D97-AF65-F5344CB8AC3E}">
        <p14:creationId xmlns:p14="http://schemas.microsoft.com/office/powerpoint/2010/main" val="192474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133600"/>
            <a:ext cx="5715000" cy="6186309"/>
          </a:xfrm>
          <a:prstGeom prst="rect">
            <a:avLst/>
          </a:prstGeom>
        </p:spPr>
        <p:txBody>
          <a:bodyPr wrap="square">
            <a:spAutoFit/>
          </a:bodyPr>
          <a:lstStyle/>
          <a:p>
            <a:r>
              <a:rPr lang="en-US" sz="1600" b="1" dirty="0"/>
              <a:t>BOATHOUSE LEVEL - $2,500 </a:t>
            </a:r>
            <a:endParaRPr lang="en-US" sz="1600" dirty="0"/>
          </a:p>
          <a:p>
            <a:r>
              <a:rPr lang="en-US" sz="1200" dirty="0"/>
              <a:t>There are no limits to the number of Boathouse Sponsors. </a:t>
            </a:r>
          </a:p>
          <a:p>
            <a:endParaRPr lang="en-US" sz="1200" dirty="0"/>
          </a:p>
          <a:p>
            <a:r>
              <a:rPr lang="en-US" sz="1200" dirty="0"/>
              <a:t>The Boathouse Level Sponsor will receive: </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Full-page advertisement in the 2017 Midwest Scholastic Rowing Association Championship Regatta Brochure </a:t>
            </a:r>
          </a:p>
          <a:p>
            <a:pPr marL="628650" lvl="2"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at all events where possible </a:t>
            </a:r>
          </a:p>
          <a:p>
            <a:pPr marL="628650" lvl="1" indent="-171450">
              <a:buFont typeface="Wingdings" panose="05000000000000000000" pitchFamily="2" charset="2"/>
              <a:buChar char="Ø"/>
            </a:pPr>
            <a:endParaRPr lang="en-US" sz="1200" dirty="0"/>
          </a:p>
          <a:p>
            <a:r>
              <a:rPr lang="en-US" sz="1600" b="1" dirty="0"/>
              <a:t>CAPTAIN LEVEL - $1,000 </a:t>
            </a:r>
            <a:endParaRPr lang="en-US" sz="1600" dirty="0"/>
          </a:p>
          <a:p>
            <a:r>
              <a:rPr lang="en-US" sz="1200" dirty="0"/>
              <a:t>There are no limits to the number of Captain Sponsors. </a:t>
            </a:r>
          </a:p>
          <a:p>
            <a:endParaRPr lang="en-US" sz="1200" dirty="0"/>
          </a:p>
          <a:p>
            <a:r>
              <a:rPr lang="en-US" sz="1200" dirty="0"/>
              <a:t>The Captain Level Sponsor will receive: </a:t>
            </a:r>
          </a:p>
          <a:p>
            <a:pPr marL="628650" lvl="1" indent="-171450">
              <a:buFont typeface="Wingdings" panose="05000000000000000000" pitchFamily="2" charset="2"/>
              <a:buChar char="Ø"/>
            </a:pPr>
            <a:r>
              <a:rPr lang="en-US" sz="1200" dirty="0"/>
              <a:t>Named as an event sponsor in media releases </a:t>
            </a:r>
          </a:p>
          <a:p>
            <a:pPr marL="628650" lvl="1" indent="-171450">
              <a:buFont typeface="Wingdings" panose="05000000000000000000" pitchFamily="2" charset="2"/>
              <a:buChar char="Ø"/>
            </a:pPr>
            <a:r>
              <a:rPr lang="en-US" sz="1200" dirty="0"/>
              <a:t>Full-page advertisement in the 2017 Midwest Scholastic Rowing Association Championship Regatta Brochure </a:t>
            </a:r>
          </a:p>
          <a:p>
            <a:pPr marL="628650" lvl="2"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at all events where possible </a:t>
            </a:r>
          </a:p>
          <a:p>
            <a:pPr lvl="1"/>
            <a:endParaRPr lang="en-US" sz="1200" dirty="0"/>
          </a:p>
          <a:p>
            <a:endParaRPr lang="en-US" sz="1200" dirty="0"/>
          </a:p>
          <a:p>
            <a:r>
              <a:rPr lang="en-US" sz="1600" b="1" dirty="0"/>
              <a:t>COXSWAIN LEVEL - $500 </a:t>
            </a:r>
            <a:endParaRPr lang="en-US" sz="1600" dirty="0"/>
          </a:p>
          <a:p>
            <a:r>
              <a:rPr lang="en-US" sz="1200" dirty="0"/>
              <a:t>There are no limits to the number of Coxswain Sponsors. </a:t>
            </a:r>
          </a:p>
          <a:p>
            <a:endParaRPr lang="en-US" sz="1200" dirty="0"/>
          </a:p>
          <a:p>
            <a:r>
              <a:rPr lang="en-US" sz="1200" dirty="0"/>
              <a:t>The Coxswain Level Sponsor will receive: </a:t>
            </a:r>
          </a:p>
          <a:p>
            <a:pPr marL="628650" lvl="1" indent="-171450">
              <a:buFont typeface="Wingdings" panose="05000000000000000000" pitchFamily="2" charset="2"/>
              <a:buChar char="Ø"/>
            </a:pPr>
            <a:r>
              <a:rPr lang="en-US" sz="1200" dirty="0"/>
              <a:t>Named as an event sponsor in media releases </a:t>
            </a:r>
          </a:p>
          <a:p>
            <a:pPr marL="628650" lvl="1" indent="-171450">
              <a:buFont typeface="Wingdings" panose="05000000000000000000" pitchFamily="2" charset="2"/>
              <a:buChar char="Ø"/>
            </a:pPr>
            <a:r>
              <a:rPr lang="en-US" sz="1200" dirty="0"/>
              <a:t>Half-page advertisement in the 2017 Midwest Scholastic Rowing Association Championship Regatta Brochure </a:t>
            </a:r>
          </a:p>
          <a:p>
            <a:pPr marL="628650" lvl="2"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3 x 4 banner opportunities Regatta tent entry location for all to see. </a:t>
            </a:r>
          </a:p>
          <a:p>
            <a:pPr lvl="1"/>
            <a:endParaRPr lang="en-US" sz="1200" dirty="0"/>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MIDWEST SCHOLASTIC ROWING CHAMPIONSHIP SPONSOR LEVELS</a:t>
            </a:r>
          </a:p>
        </p:txBody>
      </p:sp>
    </p:spTree>
    <p:extLst>
      <p:ext uri="{BB962C8B-B14F-4D97-AF65-F5344CB8AC3E}">
        <p14:creationId xmlns:p14="http://schemas.microsoft.com/office/powerpoint/2010/main" val="8781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MIDWEST SCHOLASTIC ROWING CHAMPIONSHIP SPONSOR LEVELS</a:t>
            </a:r>
          </a:p>
        </p:txBody>
      </p:sp>
      <p:sp>
        <p:nvSpPr>
          <p:cNvPr id="6" name="Rectangle 5"/>
          <p:cNvSpPr/>
          <p:nvPr/>
        </p:nvSpPr>
        <p:spPr>
          <a:xfrm>
            <a:off x="457199" y="1981200"/>
            <a:ext cx="5886449" cy="6109365"/>
          </a:xfrm>
          <a:prstGeom prst="rect">
            <a:avLst/>
          </a:prstGeom>
        </p:spPr>
        <p:txBody>
          <a:bodyPr wrap="square">
            <a:spAutoFit/>
          </a:bodyPr>
          <a:lstStyle/>
          <a:p>
            <a:r>
              <a:rPr lang="en-US" sz="1600" b="1" dirty="0"/>
              <a:t>ROWER LEVEL - $250 </a:t>
            </a:r>
            <a:endParaRPr lang="en-US" sz="1600" dirty="0"/>
          </a:p>
          <a:p>
            <a:r>
              <a:rPr lang="en-US" sz="1200" dirty="0"/>
              <a:t>There are no limits to the number of Rower Level Sponsors. </a:t>
            </a:r>
          </a:p>
          <a:p>
            <a:endParaRPr lang="en-US" sz="1200" dirty="0"/>
          </a:p>
          <a:p>
            <a:r>
              <a:rPr lang="en-US" sz="1100" dirty="0"/>
              <a:t>The Rower Level Sponsor will receive: </a:t>
            </a:r>
          </a:p>
          <a:p>
            <a:pPr marL="628650" lvl="1" indent="-171450">
              <a:buFont typeface="Wingdings" panose="05000000000000000000" pitchFamily="2" charset="2"/>
              <a:buChar char="Ø"/>
            </a:pPr>
            <a:r>
              <a:rPr lang="en-US" sz="1100" dirty="0"/>
              <a:t>Named as an event sponsor in media releases </a:t>
            </a:r>
          </a:p>
          <a:p>
            <a:pPr marL="628650" lvl="1" indent="-171450">
              <a:buFont typeface="Wingdings" panose="05000000000000000000" pitchFamily="2" charset="2"/>
              <a:buChar char="Ø"/>
            </a:pPr>
            <a:r>
              <a:rPr lang="en-US" sz="1100" dirty="0"/>
              <a:t>Quarter-page advertisement in the 2017 Midwest Scholastic Rowing Association Championship Regatta Brochure </a:t>
            </a:r>
          </a:p>
          <a:p>
            <a:pPr marL="628650" lvl="2" indent="-171450">
              <a:buFont typeface="Wingdings" panose="05000000000000000000" pitchFamily="2" charset="2"/>
              <a:buChar char="Ø"/>
            </a:pPr>
            <a:r>
              <a:rPr lang="en-US" sz="1100" dirty="0"/>
              <a:t>Recognition with name and logo on the regatta website </a:t>
            </a:r>
          </a:p>
          <a:p>
            <a:pPr marL="628650" lvl="1" indent="-171450">
              <a:buFont typeface="Wingdings" panose="05000000000000000000" pitchFamily="2" charset="2"/>
              <a:buChar char="Ø"/>
            </a:pPr>
            <a:r>
              <a:rPr lang="en-US" sz="1100" dirty="0"/>
              <a:t>2 x 3 banner opportunities Regatta tent entry location for all to see.</a:t>
            </a:r>
          </a:p>
          <a:p>
            <a:endParaRPr lang="en-US" sz="1200" b="1" dirty="0"/>
          </a:p>
          <a:p>
            <a:r>
              <a:rPr lang="en-US" sz="1600" b="1" dirty="0"/>
              <a:t>STROKE LEVEL - $100 </a:t>
            </a:r>
            <a:endParaRPr lang="en-US" sz="1600" dirty="0"/>
          </a:p>
          <a:p>
            <a:r>
              <a:rPr lang="en-US" sz="1200" dirty="0"/>
              <a:t>There are no limits to the number of Stroke Sponsors. </a:t>
            </a:r>
          </a:p>
          <a:p>
            <a:endParaRPr lang="en-US" sz="1100" dirty="0"/>
          </a:p>
          <a:p>
            <a:r>
              <a:rPr lang="en-US" sz="1100" dirty="0"/>
              <a:t>The Stroke Level Sponsor will receive: </a:t>
            </a:r>
          </a:p>
          <a:p>
            <a:pPr marL="628650" lvl="1" indent="-171450">
              <a:buFont typeface="Wingdings" panose="05000000000000000000" pitchFamily="2" charset="2"/>
              <a:buChar char="Ø"/>
            </a:pPr>
            <a:r>
              <a:rPr lang="en-US" sz="1100" dirty="0"/>
              <a:t>Business card-sized advertisement in the 2017 Midwest Scholastic Rowing Association Championship Regatta Brochure </a:t>
            </a:r>
          </a:p>
          <a:p>
            <a:pPr marL="628650" lvl="1" indent="-171450">
              <a:buFont typeface="Wingdings" panose="05000000000000000000" pitchFamily="2" charset="2"/>
              <a:buChar char="Ø"/>
            </a:pPr>
            <a:r>
              <a:rPr lang="en-US" sz="1100" dirty="0"/>
              <a:t>Recognition on banner Regatta tent entry location for all to see.</a:t>
            </a:r>
          </a:p>
          <a:p>
            <a:pPr marL="628650" lvl="1" indent="-171450">
              <a:buFont typeface="Wingdings" panose="05000000000000000000" pitchFamily="2" charset="2"/>
              <a:buChar char="Ø"/>
            </a:pPr>
            <a:endParaRPr lang="en-US" sz="1200" dirty="0"/>
          </a:p>
          <a:p>
            <a:r>
              <a:rPr lang="en-US" sz="1600" b="1" dirty="0"/>
              <a:t>ALUMNI/FAMILY/INDIVIDUAL LEVEL - $50 </a:t>
            </a:r>
            <a:endParaRPr lang="en-US" sz="1600" dirty="0"/>
          </a:p>
          <a:p>
            <a:r>
              <a:rPr lang="en-US" sz="1200" dirty="0"/>
              <a:t>There are no limits to the number of Alumni/Family/Individual Sponsors. </a:t>
            </a:r>
          </a:p>
          <a:p>
            <a:endParaRPr lang="en-US" sz="1100" dirty="0"/>
          </a:p>
          <a:p>
            <a:r>
              <a:rPr lang="en-US" sz="1100" dirty="0"/>
              <a:t>The Alumni/Family/Individual Level Sponsor will receive: </a:t>
            </a:r>
          </a:p>
          <a:p>
            <a:pPr marL="628650" lvl="1" indent="-171450">
              <a:buFont typeface="Wingdings" panose="05000000000000000000" pitchFamily="2" charset="2"/>
              <a:buChar char="Ø"/>
            </a:pPr>
            <a:r>
              <a:rPr lang="en-US" sz="1100" dirty="0"/>
              <a:t>Supporter listing in the 2017 Midwest Scholastic Rowing Association Championship Regatta Brochure </a:t>
            </a:r>
          </a:p>
          <a:p>
            <a:pPr marL="628650" lvl="1" indent="-171450">
              <a:buFont typeface="Wingdings" panose="05000000000000000000" pitchFamily="2" charset="2"/>
              <a:buChar char="Ø"/>
            </a:pPr>
            <a:r>
              <a:rPr lang="en-US" sz="1100" dirty="0"/>
              <a:t>Recognition on banner Regatta tent entry location for all to see.</a:t>
            </a:r>
            <a:endParaRPr lang="en-US" sz="1200" dirty="0"/>
          </a:p>
          <a:p>
            <a:endParaRPr lang="en-US" sz="1200" b="1" dirty="0"/>
          </a:p>
          <a:p>
            <a:r>
              <a:rPr lang="en-US" sz="1600" b="1" dirty="0"/>
              <a:t>“HIGH-FIVE” LEVEL - $10 </a:t>
            </a:r>
            <a:endParaRPr lang="en-US" sz="1600" dirty="0"/>
          </a:p>
          <a:p>
            <a:r>
              <a:rPr lang="en-US" sz="1200" dirty="0"/>
              <a:t>There are no limits to the number of “High-Five” Sponsors. </a:t>
            </a:r>
          </a:p>
          <a:p>
            <a:endParaRPr lang="en-US" sz="1100" dirty="0"/>
          </a:p>
          <a:p>
            <a:r>
              <a:rPr lang="en-US" sz="1100" dirty="0"/>
              <a:t>The “High-Five” Level Sponsor will receive: </a:t>
            </a:r>
          </a:p>
          <a:p>
            <a:pPr marL="628650" lvl="2" indent="-171450">
              <a:buFont typeface="Wingdings" panose="05000000000000000000" pitchFamily="2" charset="2"/>
              <a:buChar char="Ø"/>
            </a:pPr>
            <a:r>
              <a:rPr lang="en-US" sz="1100" dirty="0"/>
              <a:t>“Shout out” for rower/team listing in the 2017 Midwest Scholastic Rowing Association Championship Regatta Brochure </a:t>
            </a:r>
          </a:p>
          <a:p>
            <a:pPr marL="628650" lvl="1" indent="-171450">
              <a:buFont typeface="Wingdings" panose="05000000000000000000" pitchFamily="2" charset="2"/>
              <a:buChar char="Ø"/>
            </a:pPr>
            <a:r>
              <a:rPr lang="en-US" sz="1100" dirty="0"/>
              <a:t>“Shout out” announcements recognizing individual rower/team on the day of the regatta</a:t>
            </a:r>
          </a:p>
        </p:txBody>
      </p:sp>
    </p:spTree>
    <p:extLst>
      <p:ext uri="{BB962C8B-B14F-4D97-AF65-F5344CB8AC3E}">
        <p14:creationId xmlns:p14="http://schemas.microsoft.com/office/powerpoint/2010/main" val="68719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382779"/>
            <a:ext cx="5943600" cy="4755148"/>
          </a:xfrm>
          <a:prstGeom prst="rect">
            <a:avLst/>
          </a:prstGeom>
        </p:spPr>
        <p:txBody>
          <a:bodyPr wrap="square">
            <a:spAutoFit/>
          </a:bodyPr>
          <a:lstStyle/>
          <a:p>
            <a:r>
              <a:rPr lang="en-US" sz="1600" b="1" dirty="0"/>
              <a:t>IN-KIND SPONSORSHIPS - VARIETY AVAILABLE </a:t>
            </a:r>
            <a:endParaRPr lang="en-US" sz="1600" dirty="0"/>
          </a:p>
          <a:p>
            <a:endParaRPr lang="en-US" sz="1100" dirty="0"/>
          </a:p>
          <a:p>
            <a:r>
              <a:rPr lang="en-US" sz="1200" dirty="0"/>
              <a:t>Many items are required to run a regatta of this level. </a:t>
            </a:r>
          </a:p>
          <a:p>
            <a:r>
              <a:rPr lang="en-US" sz="1200" dirty="0"/>
              <a:t>In-kind donations provide a valuable and appreciated opportunity to be part of the 2017 Midwest Scholastic Rowing Championship Regatta. </a:t>
            </a:r>
          </a:p>
          <a:p>
            <a:endParaRPr lang="en-US" sz="1200" dirty="0"/>
          </a:p>
          <a:p>
            <a:r>
              <a:rPr lang="en-US" sz="1200" dirty="0"/>
              <a:t>	We are looking for assistance with: </a:t>
            </a:r>
          </a:p>
          <a:p>
            <a:pPr marL="1543050" lvl="3" indent="-171450">
              <a:buFont typeface="Wingdings" panose="05000000000000000000" pitchFamily="2" charset="2"/>
              <a:buChar char="Ø"/>
            </a:pPr>
            <a:r>
              <a:rPr lang="en-US" sz="1200" dirty="0"/>
              <a:t>Communications (wireless communications for all regatta personnel and timing) </a:t>
            </a:r>
          </a:p>
          <a:p>
            <a:pPr marL="1543050" lvl="3" indent="-171450">
              <a:buFont typeface="Wingdings" panose="05000000000000000000" pitchFamily="2" charset="2"/>
              <a:buChar char="Ø"/>
            </a:pPr>
            <a:r>
              <a:rPr lang="en-US" sz="1200" dirty="0"/>
              <a:t>Sanitation (</a:t>
            </a:r>
            <a:r>
              <a:rPr lang="en-US" sz="1200" dirty="0" err="1"/>
              <a:t>Porta</a:t>
            </a:r>
            <a:r>
              <a:rPr lang="en-US" sz="1200" dirty="0"/>
              <a:t>-Johns, trash receptacles and trash disposal) </a:t>
            </a:r>
          </a:p>
          <a:p>
            <a:pPr marL="1543050" lvl="3" indent="-171450">
              <a:buFont typeface="Wingdings" panose="05000000000000000000" pitchFamily="2" charset="2"/>
              <a:buChar char="Ø"/>
            </a:pPr>
            <a:r>
              <a:rPr lang="en-US" sz="1200" dirty="0"/>
              <a:t>Printing (programs, signage and banners) </a:t>
            </a:r>
          </a:p>
          <a:p>
            <a:pPr marL="1543050" lvl="3" indent="-171450">
              <a:buFont typeface="Wingdings" panose="05000000000000000000" pitchFamily="2" charset="2"/>
              <a:buChar char="Ø"/>
            </a:pPr>
            <a:r>
              <a:rPr lang="en-US" sz="1200" dirty="0"/>
              <a:t>Bleachers (transportation of, set up) </a:t>
            </a:r>
          </a:p>
          <a:p>
            <a:pPr marL="1543050" lvl="3" indent="-171450">
              <a:buFont typeface="Wingdings" panose="05000000000000000000" pitchFamily="2" charset="2"/>
              <a:buChar char="Ø"/>
            </a:pPr>
            <a:r>
              <a:rPr lang="en-US" sz="1200" dirty="0"/>
              <a:t>Tents/Tables/Chairs </a:t>
            </a:r>
          </a:p>
          <a:p>
            <a:pPr marL="1543050" lvl="3" indent="-171450">
              <a:buFont typeface="Wingdings" panose="05000000000000000000" pitchFamily="2" charset="2"/>
              <a:buChar char="Ø"/>
            </a:pPr>
            <a:r>
              <a:rPr lang="en-US" sz="1200" dirty="0"/>
              <a:t>Food Donations for staff and referees</a:t>
            </a:r>
          </a:p>
          <a:p>
            <a:pPr marL="1543050" lvl="3" indent="-171450">
              <a:buFont typeface="Wingdings" panose="05000000000000000000" pitchFamily="2" charset="2"/>
              <a:buChar char="Ø"/>
            </a:pPr>
            <a:r>
              <a:rPr lang="en-US" sz="1200" dirty="0"/>
              <a:t>Traffic/Parking/Shuttle services (traffic cones, parking attendant vests) </a:t>
            </a:r>
          </a:p>
          <a:p>
            <a:pPr marL="1543050" lvl="3" indent="-171450">
              <a:buFont typeface="Wingdings" panose="05000000000000000000" pitchFamily="2" charset="2"/>
              <a:buChar char="Ø"/>
            </a:pPr>
            <a:r>
              <a:rPr lang="it-IT" sz="1200" dirty="0"/>
              <a:t>Media Sponsors (TV, radio, print) </a:t>
            </a:r>
          </a:p>
          <a:p>
            <a:pPr lvl="3"/>
            <a:endParaRPr lang="it-IT" sz="1200" dirty="0"/>
          </a:p>
          <a:p>
            <a:r>
              <a:rPr lang="en-US" sz="1200" dirty="0"/>
              <a:t>To be a sponsor or donor of the 2017 Midwest Scholastic Rowing Championship Regatta, please complete the attached form and return the form and payment to us by May 01, 2017.</a:t>
            </a:r>
          </a:p>
          <a:p>
            <a:endParaRPr lang="en-US" sz="1200" dirty="0"/>
          </a:p>
          <a:p>
            <a:r>
              <a:rPr lang="en-US" sz="1200" dirty="0"/>
              <a:t>If you wish to use your company logo in your ad, camera-ready artwork or a digital file is preferred, but we can certainly work with print artwork. </a:t>
            </a:r>
          </a:p>
          <a:p>
            <a:endParaRPr lang="en-US" sz="1200" i="1" dirty="0"/>
          </a:p>
          <a:p>
            <a:pPr algn="ctr"/>
            <a:r>
              <a:rPr lang="en-US" sz="1200" i="1" dirty="0"/>
              <a:t>Thank you for your support!</a:t>
            </a:r>
            <a:endParaRPr lang="en-US" sz="1200" dirty="0"/>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MIDWEST SCHOLASTIC ROWING CHAMPIONSHIP SPONSOR LEVELS</a:t>
            </a:r>
          </a:p>
        </p:txBody>
      </p:sp>
    </p:spTree>
    <p:extLst>
      <p:ext uri="{BB962C8B-B14F-4D97-AF65-F5344CB8AC3E}">
        <p14:creationId xmlns:p14="http://schemas.microsoft.com/office/powerpoint/2010/main" val="102604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75" y="1905000"/>
            <a:ext cx="5791200" cy="5755422"/>
          </a:xfrm>
          <a:prstGeom prst="rect">
            <a:avLst/>
          </a:prstGeom>
        </p:spPr>
        <p:txBody>
          <a:bodyPr wrap="square">
            <a:spAutoFit/>
          </a:bodyPr>
          <a:lstStyle/>
          <a:p>
            <a:pPr algn="ctr"/>
            <a:r>
              <a:rPr lang="en-US" sz="1600" b="1" dirty="0"/>
              <a:t>SPONSORSHIP LEVELS</a:t>
            </a:r>
          </a:p>
          <a:p>
            <a:pPr algn="ctr"/>
            <a:r>
              <a:rPr lang="en-US" sz="1100" i="1" dirty="0"/>
              <a:t>Please check one</a:t>
            </a:r>
            <a:endParaRPr lang="en-US" sz="1100" dirty="0"/>
          </a:p>
          <a:p>
            <a:endParaRPr lang="en-US" sz="1100" dirty="0"/>
          </a:p>
          <a:p>
            <a:pPr marL="171450" indent="-171450">
              <a:buFont typeface="Wingdings" panose="05000000000000000000" pitchFamily="2" charset="2"/>
              <a:buChar char="q"/>
            </a:pPr>
            <a:r>
              <a:rPr lang="en-US" sz="1100" dirty="0"/>
              <a:t>SCHOLASTIC SUPREME LEVEL 	Please call 614-361-7712 for information</a:t>
            </a:r>
          </a:p>
          <a:p>
            <a:pPr marL="171450" indent="-171450">
              <a:buFont typeface="Wingdings" panose="05000000000000000000" pitchFamily="2" charset="2"/>
              <a:buChar char="q"/>
            </a:pPr>
            <a:r>
              <a:rPr lang="en-US" sz="1100" dirty="0"/>
              <a:t>“POWER TEN” LEVEL …………	$10,000</a:t>
            </a:r>
          </a:p>
          <a:p>
            <a:pPr marL="171450" indent="-171450">
              <a:buFont typeface="Wingdings" panose="05000000000000000000" pitchFamily="2" charset="2"/>
              <a:buChar char="q"/>
            </a:pPr>
            <a:r>
              <a:rPr lang="en-US" sz="1100" dirty="0"/>
              <a:t>CHAMPIONSHIP LEVEL ……..	$7,500</a:t>
            </a:r>
          </a:p>
          <a:p>
            <a:pPr marL="171450" indent="-171450">
              <a:buFont typeface="Wingdings" panose="05000000000000000000" pitchFamily="2" charset="2"/>
              <a:buChar char="q"/>
            </a:pPr>
            <a:r>
              <a:rPr lang="en-US" sz="1100" dirty="0"/>
              <a:t>REGATTA LEVEL ………………..	$5,000</a:t>
            </a:r>
          </a:p>
          <a:p>
            <a:pPr marL="171450" indent="-171450">
              <a:buFont typeface="Wingdings" panose="05000000000000000000" pitchFamily="2" charset="2"/>
              <a:buChar char="q"/>
            </a:pPr>
            <a:r>
              <a:rPr lang="en-US" sz="1100" dirty="0"/>
              <a:t>BOATHOUSE LEVEL …………..	$2,500</a:t>
            </a:r>
          </a:p>
          <a:p>
            <a:pPr marL="171450" indent="-171450">
              <a:buFont typeface="Wingdings" panose="05000000000000000000" pitchFamily="2" charset="2"/>
              <a:buChar char="q"/>
            </a:pPr>
            <a:r>
              <a:rPr lang="en-US" sz="1100" dirty="0"/>
              <a:t>CAPTAIN LEVEL …………………	$1,000</a:t>
            </a:r>
          </a:p>
          <a:p>
            <a:pPr marL="171450" indent="-171450">
              <a:buFont typeface="Wingdings" panose="05000000000000000000" pitchFamily="2" charset="2"/>
              <a:buChar char="q"/>
            </a:pPr>
            <a:r>
              <a:rPr lang="en-US" sz="1100" dirty="0"/>
              <a:t>COXSWAIN LEVEL ……………..	$500</a:t>
            </a:r>
          </a:p>
          <a:p>
            <a:pPr marL="171450" indent="-171450">
              <a:buFont typeface="Wingdings" panose="05000000000000000000" pitchFamily="2" charset="2"/>
              <a:buChar char="q"/>
            </a:pPr>
            <a:r>
              <a:rPr lang="en-US" sz="1100" dirty="0"/>
              <a:t>ROWER LEVEL …………………..	$250</a:t>
            </a:r>
          </a:p>
          <a:p>
            <a:pPr marL="171450" indent="-171450">
              <a:buFont typeface="Wingdings" panose="05000000000000000000" pitchFamily="2" charset="2"/>
              <a:buChar char="q"/>
            </a:pPr>
            <a:r>
              <a:rPr lang="en-US" sz="1100" dirty="0"/>
              <a:t>STROKE LEVEL ………………....	$100</a:t>
            </a:r>
          </a:p>
          <a:p>
            <a:pPr marL="171450" indent="-171450">
              <a:buFont typeface="Wingdings" panose="05000000000000000000" pitchFamily="2" charset="2"/>
              <a:buChar char="q"/>
            </a:pPr>
            <a:r>
              <a:rPr lang="en-US" sz="1100" dirty="0"/>
              <a:t>ALUMNI &amp; FAMILY LEVEL …	$50</a:t>
            </a:r>
          </a:p>
          <a:p>
            <a:pPr marL="171450" indent="-171450">
              <a:buFont typeface="Wingdings" panose="05000000000000000000" pitchFamily="2" charset="2"/>
              <a:buChar char="q"/>
            </a:pPr>
            <a:r>
              <a:rPr lang="en-US" sz="1100" dirty="0"/>
              <a:t>“HIGH FIVE” LEVEL ……….....	$10</a:t>
            </a:r>
          </a:p>
          <a:p>
            <a:pPr marL="171450" indent="-171450">
              <a:buFont typeface="Wingdings" panose="05000000000000000000" pitchFamily="2" charset="2"/>
              <a:buChar char="q"/>
            </a:pPr>
            <a:r>
              <a:rPr lang="en-US" sz="1100" dirty="0"/>
              <a:t>IN-KIND …………………………….	Description:  ________________________________________</a:t>
            </a:r>
          </a:p>
          <a:p>
            <a:endParaRPr lang="en-US" sz="1100" dirty="0"/>
          </a:p>
          <a:p>
            <a:r>
              <a:rPr lang="en-US" sz="1100" dirty="0"/>
              <a:t>COMPANY / INDIVIDUAL NAME  ___________________________________________________</a:t>
            </a:r>
          </a:p>
          <a:p>
            <a:endParaRPr lang="en-US" sz="1100" dirty="0"/>
          </a:p>
          <a:p>
            <a:r>
              <a:rPr lang="en-US" sz="1100" dirty="0"/>
              <a:t>STREET ADDRESS  ______________________________________________________________</a:t>
            </a:r>
          </a:p>
          <a:p>
            <a:endParaRPr lang="en-US" sz="1100" dirty="0"/>
          </a:p>
          <a:p>
            <a:r>
              <a:rPr lang="en-US" sz="1100" dirty="0"/>
              <a:t>CITY  _________________________________  STATE  ______________  ZIP  ______________</a:t>
            </a:r>
          </a:p>
          <a:p>
            <a:endParaRPr lang="en-US" sz="1100" dirty="0"/>
          </a:p>
          <a:p>
            <a:r>
              <a:rPr lang="en-US" sz="1100" dirty="0"/>
              <a:t>CONTACT NAME  ______________________________________________________________</a:t>
            </a:r>
          </a:p>
          <a:p>
            <a:endParaRPr lang="en-US" sz="1100" dirty="0"/>
          </a:p>
          <a:p>
            <a:r>
              <a:rPr lang="en-US" sz="1100" dirty="0"/>
              <a:t>PHONE NUMBER  __________________________  FAX NUMBER  ________________________</a:t>
            </a:r>
          </a:p>
          <a:p>
            <a:endParaRPr lang="en-US" sz="1100" dirty="0"/>
          </a:p>
          <a:p>
            <a:r>
              <a:rPr lang="en-US" sz="1100" dirty="0"/>
              <a:t>EMAIL  __________________________________</a:t>
            </a:r>
          </a:p>
          <a:p>
            <a:endParaRPr lang="en-US" sz="1100" dirty="0"/>
          </a:p>
          <a:p>
            <a:r>
              <a:rPr lang="en-US" sz="1100" dirty="0"/>
              <a:t>Mail this form and payment to: Dillon Lake LOC, P.O. Box 3206 Parkersburg, WV 26103</a:t>
            </a:r>
          </a:p>
          <a:p>
            <a:r>
              <a:rPr lang="en-US" sz="1100" dirty="0"/>
              <a:t>Questions: call Lisa Osborne – (614)361-7712</a:t>
            </a:r>
          </a:p>
          <a:p>
            <a:endParaRPr lang="en-US" sz="1100" dirty="0"/>
          </a:p>
          <a:p>
            <a:r>
              <a:rPr lang="en-US" sz="1100" dirty="0"/>
              <a:t>To send a digital logo or ad for inclusion, email image file to dillonlakeLOC@gmail.com</a:t>
            </a:r>
          </a:p>
          <a:p>
            <a:r>
              <a:rPr lang="en-US" sz="1100" dirty="0"/>
              <a:t>Deadline for submission is May 01, 2017 unless otherwise specified in your sponsorship level</a:t>
            </a:r>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MIDWEST SCHOLASTIC ROWING CHAMPIONSHIP SPONSOR LEVELS</a:t>
            </a:r>
          </a:p>
        </p:txBody>
      </p:sp>
    </p:spTree>
    <p:extLst>
      <p:ext uri="{BB962C8B-B14F-4D97-AF65-F5344CB8AC3E}">
        <p14:creationId xmlns:p14="http://schemas.microsoft.com/office/powerpoint/2010/main" val="1238571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445</TotalTime>
  <Words>1283</Words>
  <Application>Microsoft Office PowerPoint</Application>
  <PresentationFormat>On-screen Show (4:3)</PresentationFormat>
  <Paragraphs>190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 BONNIE</vt:lpstr>
      <vt:lpstr>Arial</vt:lpstr>
      <vt:lpstr>Britannic Bold</vt:lpstr>
      <vt:lpstr>Calibri</vt:lpstr>
      <vt:lpstr>Cambria</vt:lpstr>
      <vt:lpstr>Lucida Fax</vt:lpstr>
      <vt:lpstr>Wingdings</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Cliff's</dc:creator>
  <cp:lastModifiedBy>Lisa</cp:lastModifiedBy>
  <cp:revision>41</cp:revision>
  <dcterms:created xsi:type="dcterms:W3CDTF">2013-11-23T02:30:01Z</dcterms:created>
  <dcterms:modified xsi:type="dcterms:W3CDTF">2016-10-12T23:59:09Z</dcterms:modified>
</cp:coreProperties>
</file>