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CC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0" autoAdjust="0"/>
    <p:restoredTop sz="94660"/>
  </p:normalViewPr>
  <p:slideViewPr>
    <p:cSldViewPr>
      <p:cViewPr varScale="1">
        <p:scale>
          <a:sx n="68" d="100"/>
          <a:sy n="68" d="100"/>
        </p:scale>
        <p:origin x="2532"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540001"/>
            <a:ext cx="5657850" cy="3458633"/>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14350" y="6096000"/>
            <a:ext cx="4846320" cy="14224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37F3C9-FF1E-4820-9CFC-9DD70F9EBCDE}"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37F3C9-FF1E-4820-9CFC-9DD70F9EBCDE}"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314450" cy="7802033"/>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37F3C9-FF1E-4820-9CFC-9DD70F9EBCDE}"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37F3C9-FF1E-4820-9CFC-9DD70F9EBCDE}"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7315200"/>
            <a:ext cx="5744765" cy="1557867"/>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541735" y="5137151"/>
            <a:ext cx="4601765" cy="217805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37F3C9-FF1E-4820-9CFC-9DD70F9EBCDE}" type="datetimeFigureOut">
              <a:rPr lang="en-US" smtClean="0"/>
              <a:t>5/4/2016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14700" y="2048256"/>
            <a:ext cx="2743200" cy="61203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37F3C9-FF1E-4820-9CFC-9DD70F9EBCDE}"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314700" y="2046817"/>
            <a:ext cx="2743200" cy="853016"/>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14700" y="2899833"/>
            <a:ext cx="274320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37F3C9-FF1E-4820-9CFC-9DD70F9EBCDE}" type="datetimeFigureOut">
              <a:rPr lang="en-US" smtClean="0"/>
              <a:t>5/4/2016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37F3C9-FF1E-4820-9CFC-9DD70F9EBCDE}" type="datetimeFigureOut">
              <a:rPr lang="en-US" smtClean="0"/>
              <a:t>5/4/2016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7F3C9-FF1E-4820-9CFC-9DD70F9EBCDE}" type="datetimeFigureOut">
              <a:rPr lang="en-US" smtClean="0"/>
              <a:t>5/4/2016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E8AA20-A82C-4D89-A380-71EF2419E97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1" y="7327392"/>
            <a:ext cx="5829300" cy="79248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228600" y="8128000"/>
            <a:ext cx="5829301" cy="812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37F3C9-FF1E-4820-9CFC-9DD70F9EBCDE}" type="datetimeFigureOut">
              <a:rPr lang="en-US" smtClean="0"/>
              <a:t>5/4/2016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8AA20-A82C-4D89-A380-71EF2419E977}" type="slidenum">
              <a:rPr lang="en-US" smtClean="0"/>
              <a:t>‹#›</a:t>
            </a:fld>
            <a:endParaRPr lang="en-US" dirty="0"/>
          </a:p>
        </p:txBody>
      </p:sp>
      <p:sp>
        <p:nvSpPr>
          <p:cNvPr id="9" name="Content Placeholder 8"/>
          <p:cNvSpPr>
            <a:spLocks noGrp="1"/>
          </p:cNvSpPr>
          <p:nvPr>
            <p:ph sz="quarter" idx="13"/>
          </p:nvPr>
        </p:nvSpPr>
        <p:spPr>
          <a:xfrm>
            <a:off x="228600" y="508000"/>
            <a:ext cx="5829300" cy="6590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314" y="7327037"/>
            <a:ext cx="5829300" cy="792835"/>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6343650" cy="731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6314" y="8128000"/>
            <a:ext cx="5829300" cy="81686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A37F3C9-FF1E-4820-9CFC-9DD70F9EBCDE}" type="datetimeFigureOut">
              <a:rPr lang="en-US" smtClean="0"/>
              <a:t>5/4/2016</a:t>
            </a:fld>
            <a:endParaRPr lang="en-US" dirty="0"/>
          </a:p>
        </p:txBody>
      </p:sp>
      <p:sp>
        <p:nvSpPr>
          <p:cNvPr id="9" name="Slide Number Placeholder 8"/>
          <p:cNvSpPr>
            <a:spLocks noGrp="1"/>
          </p:cNvSpPr>
          <p:nvPr>
            <p:ph type="sldNum" sz="quarter" idx="11"/>
          </p:nvPr>
        </p:nvSpPr>
        <p:spPr/>
        <p:txBody>
          <a:bodyPr/>
          <a:lstStyle/>
          <a:p>
            <a:fld id="{8AE8AA20-A82C-4D89-A380-71EF2419E977}"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5715000" cy="1524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42900" y="2133600"/>
            <a:ext cx="5715000" cy="640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6343650" y="0"/>
            <a:ext cx="51435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43650" y="7315200"/>
            <a:ext cx="51435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398841" y="7531947"/>
            <a:ext cx="411480" cy="52832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AE8AA20-A82C-4D89-A380-71EF2419E977}" type="slidenum">
              <a:rPr lang="en-US" smtClean="0"/>
              <a:t>‹#›</a:t>
            </a:fld>
            <a:endParaRPr lang="en-US" dirty="0"/>
          </a:p>
        </p:txBody>
      </p:sp>
      <p:sp>
        <p:nvSpPr>
          <p:cNvPr id="5" name="Footer Placeholder 4"/>
          <p:cNvSpPr>
            <a:spLocks noGrp="1"/>
          </p:cNvSpPr>
          <p:nvPr>
            <p:ph type="ftr" sz="quarter" idx="3"/>
          </p:nvPr>
        </p:nvSpPr>
        <p:spPr>
          <a:xfrm rot="16200000">
            <a:off x="4999726" y="5505027"/>
            <a:ext cx="3156375" cy="27432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4952314" y="2301240"/>
            <a:ext cx="3251199" cy="274320"/>
          </a:xfrm>
          <a:prstGeom prst="rect">
            <a:avLst/>
          </a:prstGeom>
        </p:spPr>
        <p:txBody>
          <a:bodyPr vert="horz" lIns="91440" tIns="45720" rIns="91440" bIns="45720" rtlCol="0" anchor="ctr"/>
          <a:lstStyle>
            <a:lvl1pPr algn="l">
              <a:defRPr sz="1200">
                <a:solidFill>
                  <a:schemeClr val="bg2"/>
                </a:solidFill>
              </a:defRPr>
            </a:lvl1pPr>
          </a:lstStyle>
          <a:p>
            <a:fld id="{3A37F3C9-FF1E-4820-9CFC-9DD70F9EBCDE}" type="datetimeFigureOut">
              <a:rPr lang="en-US" smtClean="0"/>
              <a:t>5/4/2016</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upload.wikimedia.org/wikipedia/commons/d/d2/Space_Coast_Crew_rowing_blade.png"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dillonlakeloc@gmail.com"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412" y="8779890"/>
            <a:ext cx="6858000" cy="369332"/>
          </a:xfrm>
          <a:prstGeom prst="rect">
            <a:avLst/>
          </a:prstGeom>
          <a:solidFill>
            <a:srgbClr val="3366FF"/>
          </a:solidFill>
        </p:spPr>
        <p:txBody>
          <a:bodyPr wrap="square" rtlCol="0">
            <a:spAutoFit/>
          </a:bodyPr>
          <a:lstStyle/>
          <a:p>
            <a:endParaRPr lang="en-US" dirty="0"/>
          </a:p>
        </p:txBody>
      </p:sp>
      <p:pic>
        <p:nvPicPr>
          <p:cNvPr id="1026" name="Picture 2" descr="https://scontent-b-iad.xx.fbcdn.net/hphotos-frc3/302065_245042202303581_1943938181_n.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932597" y="3312994"/>
            <a:ext cx="4992805" cy="4992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ver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29"/>
            <a:ext cx="6858000" cy="23722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37" y="2360093"/>
            <a:ext cx="6856863" cy="830997"/>
          </a:xfrm>
          <a:prstGeom prst="rect">
            <a:avLst/>
          </a:prstGeom>
          <a:solidFill>
            <a:srgbClr val="3366FF"/>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solidFill>
                    <a:schemeClr val="bg2">
                      <a:lumMod val="50000"/>
                    </a:schemeClr>
                  </a:solidFill>
                </a:ln>
                <a:solidFill>
                  <a:srgbClr val="FF0000"/>
                </a:solidFill>
                <a:effectLst>
                  <a:outerShdw blurRad="76200" dist="50800" dir="5400000" sx="101000" sy="101000" algn="tl" rotWithShape="0">
                    <a:srgbClr val="000000">
                      <a:alpha val="65000"/>
                    </a:srgbClr>
                  </a:outerShdw>
                </a:effectLst>
              </a:rPr>
              <a:t>Rowing for Gold at Dillon </a:t>
            </a:r>
            <a:endParaRPr lang="en-US" sz="4800" b="1" cap="none" spc="50" dirty="0">
              <a:ln w="11430">
                <a:solidFill>
                  <a:schemeClr val="bg2">
                    <a:lumMod val="50000"/>
                  </a:schemeClr>
                </a:solidFill>
              </a:ln>
              <a:solidFill>
                <a:srgbClr val="FF0000"/>
              </a:solidFill>
              <a:effectLst>
                <a:outerShdw blurRad="76200" dist="50800" dir="5400000" sx="101000" sy="101000" algn="tl" rotWithShape="0">
                  <a:srgbClr val="000000">
                    <a:alpha val="65000"/>
                  </a:srgbClr>
                </a:outerShdw>
              </a:effectLst>
            </a:endParaRPr>
          </a:p>
        </p:txBody>
      </p:sp>
      <p:sp>
        <p:nvSpPr>
          <p:cNvPr id="6" name="Rectangle 5"/>
          <p:cNvSpPr/>
          <p:nvPr/>
        </p:nvSpPr>
        <p:spPr>
          <a:xfrm>
            <a:off x="1137" y="8415781"/>
            <a:ext cx="6856863" cy="646331"/>
          </a:xfrm>
          <a:prstGeom prst="rect">
            <a:avLst/>
          </a:prstGeom>
          <a:solidFill>
            <a:srgbClr val="3366FF"/>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a:ln w="11430">
                  <a:solidFill>
                    <a:schemeClr val="bg2">
                      <a:lumMod val="50000"/>
                    </a:schemeClr>
                  </a:solidFill>
                </a:ln>
                <a:solidFill>
                  <a:srgbClr val="FF0000"/>
                </a:solidFill>
                <a:effectLst>
                  <a:outerShdw blurRad="76200" dist="50800" dir="5400000" sx="101000" sy="101000" algn="tl" rotWithShape="0">
                    <a:srgbClr val="000000">
                      <a:alpha val="65000"/>
                    </a:srgbClr>
                  </a:outerShdw>
                </a:effectLst>
              </a:rPr>
              <a:t>Dillon Lake, Nashport OH</a:t>
            </a:r>
          </a:p>
        </p:txBody>
      </p:sp>
      <p:pic>
        <p:nvPicPr>
          <p:cNvPr id="1030"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3149" y="4258672"/>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0349" y="4715305"/>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5205" y="5212887"/>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06937" y="6245564"/>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9139" y="5729222"/>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207827" y="4258672"/>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2905" y="6676600"/>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161008" y="6670344"/>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0008" y="6210874"/>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80008" y="4715305"/>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51408" y="5195822"/>
            <a:ext cx="12446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File:Space Coast Crew rowing blade.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38708" y="5712164"/>
            <a:ext cx="12446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114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9794" y="2057400"/>
            <a:ext cx="5716706" cy="6832640"/>
          </a:xfrm>
          <a:prstGeom prst="rect">
            <a:avLst/>
          </a:prstGeom>
        </p:spPr>
        <p:txBody>
          <a:bodyPr wrap="square">
            <a:spAutoFit/>
          </a:bodyPr>
          <a:lstStyle/>
          <a:p>
            <a:pPr algn="just"/>
            <a:endParaRPr lang="en-US" sz="1200" dirty="0"/>
          </a:p>
          <a:p>
            <a:pPr lvl="0" algn="just"/>
            <a:r>
              <a:rPr lang="en-US" sz="1200" dirty="0"/>
              <a:t>The Midwest Scholastic Rowing Association (MSRA) was organized in 1983 with two purposes: first, to sponsor a midwest scholastic championship regatta each spring and second, to organize midwest scholastic/junior regatta scheduling and information exchange. In 2012, MSRA contracted with the Ohio State Parks Department with the purpose of developing a championship worthy regatta site and course at Dillon Lake in Nashport, Ohio. A 1500m competition course, starting platform and dock system have been purchased and installed at </a:t>
            </a:r>
            <a:r>
              <a:rPr lang="en-US" sz="1200"/>
              <a:t>Dillon Lake. From </a:t>
            </a:r>
            <a:r>
              <a:rPr lang="en-US" sz="1200" dirty="0"/>
              <a:t>a humble beginning of ten schools and two clubs attending the first Midwest Rowing Championship Regatta in Culver, Indiana competing in 14 events for boys and 7 events for girls, we have grown to hosting multiple scholastic regattas and the expectation of collegiate events in the near future. </a:t>
            </a:r>
            <a:endParaRPr lang="en-US" sz="1200" dirty="0">
              <a:solidFill>
                <a:prstClr val="black"/>
              </a:solidFill>
            </a:endParaRPr>
          </a:p>
          <a:p>
            <a:pPr lvl="0" algn="just"/>
            <a:endParaRPr lang="en-US" sz="1200" dirty="0">
              <a:solidFill>
                <a:prstClr val="black"/>
              </a:solidFill>
            </a:endParaRPr>
          </a:p>
          <a:p>
            <a:pPr lvl="0" algn="just"/>
            <a:r>
              <a:rPr lang="en-US" sz="1200" dirty="0">
                <a:solidFill>
                  <a:prstClr val="black"/>
                </a:solidFill>
              </a:rPr>
              <a:t>Midwest Scholastic Rowing Association along with the Dillon Lake LOC will be hosting three regattas in 2016: the Dillon Lake Scholastic Sprints on Saturday, April 16, 2016; Midwest Scholastic Rowing Championships on Saturday, May 14, 2016 and Sunday, May 15, 2016 and the National Championships on Friday, May 27, 2016 and Saturday, May 28, 2016. These championship regattas feature the fastest crews in scholastic rowing competing on a newly developed course with a spectacular spectator venue and the ability to see the entire race course, a feature rarely witnessed in scholastic rowing. </a:t>
            </a:r>
          </a:p>
          <a:p>
            <a:pPr algn="just"/>
            <a:r>
              <a:rPr lang="en-US" sz="1200" dirty="0"/>
              <a:t>  </a:t>
            </a:r>
          </a:p>
          <a:p>
            <a:pPr algn="just"/>
            <a:r>
              <a:rPr lang="en-US" sz="1200" dirty="0"/>
              <a:t>The Midwest Scholastic Rowing Association is offering a wonderful opportunity for you to support Rowing for Gold at Dillon. Various sponsorship opportunities are available to individuals, businesses, and organizations. Donations and in-kind gifts are also accepted with appreciation.  </a:t>
            </a:r>
          </a:p>
          <a:p>
            <a:pPr algn="just"/>
            <a:endParaRPr lang="en-US" sz="1200" dirty="0"/>
          </a:p>
          <a:p>
            <a:pPr algn="just"/>
            <a:r>
              <a:rPr lang="en-US" sz="1200" dirty="0"/>
              <a:t>Tax receipts will be issued for all sponsorships, donations and in-kind gifts. Further details are outlined in the enclosed sponsorship package. Please feel free to contact us with any questions relating to these opportunities. </a:t>
            </a:r>
          </a:p>
          <a:p>
            <a:pPr algn="just"/>
            <a:endParaRPr lang="en-US" sz="1200" dirty="0"/>
          </a:p>
          <a:p>
            <a:pPr algn="just"/>
            <a:r>
              <a:rPr lang="en-US" sz="1200" dirty="0"/>
              <a:t>Please join us for our extraordinary, remarkable events.</a:t>
            </a:r>
          </a:p>
          <a:p>
            <a:pPr algn="just"/>
            <a:endParaRPr lang="en-US" sz="1200" dirty="0"/>
          </a:p>
          <a:p>
            <a:pPr algn="just"/>
            <a:r>
              <a:rPr lang="en-US" sz="1200" dirty="0"/>
              <a:t>Dillon Lake Local Organizing Committee</a:t>
            </a:r>
          </a:p>
          <a:p>
            <a:pPr algn="just"/>
            <a:r>
              <a:rPr lang="en-US" sz="1200" dirty="0"/>
              <a:t>Executive Director – Lisa Osborne</a:t>
            </a:r>
          </a:p>
          <a:p>
            <a:pPr algn="just"/>
            <a:endParaRPr lang="en-US" sz="1400" dirty="0"/>
          </a:p>
          <a:p>
            <a:pPr algn="just"/>
            <a:r>
              <a:rPr lang="en-US" sz="1400" dirty="0">
                <a:hlinkClick r:id="rId2"/>
              </a:rPr>
              <a:t>dillonlakeloc@gmail.com</a:t>
            </a:r>
            <a:endParaRPr lang="en-US" sz="1400" dirty="0"/>
          </a:p>
          <a:p>
            <a:pPr algn="just"/>
            <a:endParaRPr lang="en-US" sz="1400" dirty="0"/>
          </a:p>
        </p:txBody>
      </p:sp>
      <p:pic>
        <p:nvPicPr>
          <p:cNvPr id="7" name="Picture 2" descr="https://scontent-b-iad.xx.fbcdn.net/hphotos-frc3/302065_245042202303581_1943938181_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586854" y="-152400"/>
            <a:ext cx="2496403" cy="249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46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zenfolio.net/zf/img/nu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365125"/>
            <a:ext cx="1143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dn.zenfolio.net/zf/img/nu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12725"/>
            <a:ext cx="1143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90" y="2448069"/>
            <a:ext cx="2125045" cy="1332838"/>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18484"/>
            <a:ext cx="2573955" cy="1410983"/>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448069"/>
            <a:ext cx="2573955" cy="3294597"/>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489" y="4605338"/>
            <a:ext cx="2125045" cy="1137328"/>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2" name="Picture 2" descr="https://scontent-b-iad.xx.fbcdn.net/hphotos-frc3/302065_245042202303581_1943938181_n.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124227"/>
            <a:ext cx="2496403" cy="2496404"/>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5000" y="6477000"/>
            <a:ext cx="5045931" cy="1981199"/>
          </a:xfrm>
          <a:prstGeom prst="snip2DiagRect">
            <a:avLst/>
          </a:prstGeom>
          <a:solidFill>
            <a:srgbClr val="FFFFFF">
              <a:shade val="85000"/>
            </a:srgbClr>
          </a:solidFill>
          <a:ln w="9525">
            <a:solidFill>
              <a:schemeClr val="tx1"/>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3191977" y="1825788"/>
            <a:ext cx="2743200" cy="338554"/>
          </a:xfrm>
          <a:prstGeom prst="rect">
            <a:avLst/>
          </a:prstGeom>
          <a:noFill/>
        </p:spPr>
        <p:txBody>
          <a:bodyPr wrap="square" rtlCol="0">
            <a:spAutoFit/>
          </a:bodyPr>
          <a:lstStyle/>
          <a:p>
            <a:pPr algn="ctr"/>
            <a:r>
              <a:rPr lang="en-US" sz="1600" dirty="0">
                <a:latin typeface="AR BONNIE" panose="02000000000000000000" pitchFamily="2" charset="0"/>
              </a:rPr>
              <a:t>At the start…</a:t>
            </a:r>
          </a:p>
        </p:txBody>
      </p:sp>
      <p:sp>
        <p:nvSpPr>
          <p:cNvPr id="5" name="TextBox 4"/>
          <p:cNvSpPr txBox="1"/>
          <p:nvPr/>
        </p:nvSpPr>
        <p:spPr>
          <a:xfrm>
            <a:off x="622490" y="3790432"/>
            <a:ext cx="2166295" cy="338554"/>
          </a:xfrm>
          <a:prstGeom prst="rect">
            <a:avLst/>
          </a:prstGeom>
          <a:noFill/>
        </p:spPr>
        <p:txBody>
          <a:bodyPr wrap="square" rtlCol="0">
            <a:spAutoFit/>
          </a:bodyPr>
          <a:lstStyle/>
          <a:p>
            <a:pPr algn="ctr"/>
            <a:r>
              <a:rPr lang="en-US" sz="1600" dirty="0">
                <a:latin typeface="AR BONNIE" panose="02000000000000000000" pitchFamily="2" charset="0"/>
              </a:rPr>
              <a:t>Lining Up</a:t>
            </a:r>
          </a:p>
        </p:txBody>
      </p:sp>
      <p:sp>
        <p:nvSpPr>
          <p:cNvPr id="6" name="TextBox 5"/>
          <p:cNvSpPr txBox="1"/>
          <p:nvPr/>
        </p:nvSpPr>
        <p:spPr>
          <a:xfrm>
            <a:off x="622489" y="5742666"/>
            <a:ext cx="2125046" cy="338554"/>
          </a:xfrm>
          <a:prstGeom prst="rect">
            <a:avLst/>
          </a:prstGeom>
          <a:noFill/>
        </p:spPr>
        <p:txBody>
          <a:bodyPr wrap="square" rtlCol="0">
            <a:spAutoFit/>
          </a:bodyPr>
          <a:lstStyle/>
          <a:p>
            <a:pPr algn="ctr"/>
            <a:r>
              <a:rPr lang="en-US" sz="1600" dirty="0">
                <a:latin typeface="AR BONNIE" panose="02000000000000000000" pitchFamily="2" charset="0"/>
              </a:rPr>
              <a:t>Determination</a:t>
            </a:r>
          </a:p>
        </p:txBody>
      </p:sp>
      <p:sp>
        <p:nvSpPr>
          <p:cNvPr id="7" name="TextBox 6"/>
          <p:cNvSpPr txBox="1"/>
          <p:nvPr/>
        </p:nvSpPr>
        <p:spPr>
          <a:xfrm>
            <a:off x="3276601" y="5742666"/>
            <a:ext cx="2573954" cy="338554"/>
          </a:xfrm>
          <a:prstGeom prst="rect">
            <a:avLst/>
          </a:prstGeom>
          <a:noFill/>
        </p:spPr>
        <p:txBody>
          <a:bodyPr wrap="square" rtlCol="0">
            <a:spAutoFit/>
          </a:bodyPr>
          <a:lstStyle/>
          <a:p>
            <a:pPr algn="ctr"/>
            <a:r>
              <a:rPr lang="en-US" sz="1600" dirty="0">
                <a:latin typeface="AR BONNIE" panose="02000000000000000000" pitchFamily="2" charset="0"/>
              </a:rPr>
              <a:t>A beautiful sunset by the lake</a:t>
            </a:r>
          </a:p>
        </p:txBody>
      </p:sp>
      <p:sp>
        <p:nvSpPr>
          <p:cNvPr id="8" name="TextBox 7"/>
          <p:cNvSpPr txBox="1"/>
          <p:nvPr/>
        </p:nvSpPr>
        <p:spPr>
          <a:xfrm>
            <a:off x="622489" y="8477249"/>
            <a:ext cx="5058442" cy="338554"/>
          </a:xfrm>
          <a:prstGeom prst="rect">
            <a:avLst/>
          </a:prstGeom>
          <a:noFill/>
        </p:spPr>
        <p:txBody>
          <a:bodyPr wrap="square" rtlCol="0">
            <a:spAutoFit/>
          </a:bodyPr>
          <a:lstStyle/>
          <a:p>
            <a:pPr algn="ctr"/>
            <a:r>
              <a:rPr lang="en-US" sz="1600" dirty="0">
                <a:latin typeface="AR BONNIE" panose="02000000000000000000" pitchFamily="2" charset="0"/>
              </a:rPr>
              <a:t>A great venue with a remarkable view</a:t>
            </a:r>
          </a:p>
        </p:txBody>
      </p:sp>
      <p:sp>
        <p:nvSpPr>
          <p:cNvPr id="10" name="TextBox 9"/>
          <p:cNvSpPr txBox="1"/>
          <p:nvPr/>
        </p:nvSpPr>
        <p:spPr>
          <a:xfrm>
            <a:off x="2051146" y="739254"/>
            <a:ext cx="1100564" cy="1277273"/>
          </a:xfrm>
          <a:prstGeom prst="rect">
            <a:avLst/>
          </a:prstGeom>
          <a:noFill/>
        </p:spPr>
        <p:txBody>
          <a:bodyPr wrap="square" rtlCol="0">
            <a:spAutoFit/>
          </a:bodyPr>
          <a:lstStyle/>
          <a:p>
            <a:pPr algn="ctr"/>
            <a:r>
              <a:rPr lang="en-US" sz="1100" dirty="0">
                <a:latin typeface="Britannic Bold" panose="020B0903060703020204" pitchFamily="34" charset="0"/>
              </a:rPr>
              <a:t>Rowing for Gold at Dillon Lake State Park</a:t>
            </a:r>
          </a:p>
          <a:p>
            <a:pPr algn="ctr"/>
            <a:r>
              <a:rPr lang="en-US" sz="1100" dirty="0">
                <a:latin typeface="Britannic Bold" panose="020B0903060703020204" pitchFamily="34" charset="0"/>
              </a:rPr>
              <a:t>………</a:t>
            </a:r>
          </a:p>
          <a:p>
            <a:pPr algn="ctr"/>
            <a:r>
              <a:rPr lang="en-US" sz="1100" dirty="0">
                <a:latin typeface="Britannic Bold" panose="020B0903060703020204" pitchFamily="34" charset="0"/>
              </a:rPr>
              <a:t>Nashport, OH</a:t>
            </a:r>
          </a:p>
        </p:txBody>
      </p:sp>
    </p:spTree>
    <p:extLst>
      <p:ext uri="{BB962C8B-B14F-4D97-AF65-F5344CB8AC3E}">
        <p14:creationId xmlns:p14="http://schemas.microsoft.com/office/powerpoint/2010/main" val="1447579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chemeClr>
            </a:gs>
            <a:gs pos="68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4" name="Rectangle 3"/>
          <p:cNvSpPr/>
          <p:nvPr/>
        </p:nvSpPr>
        <p:spPr>
          <a:xfrm>
            <a:off x="76200" y="2057400"/>
            <a:ext cx="6210300" cy="5663089"/>
          </a:xfrm>
          <a:prstGeom prst="rect">
            <a:avLst/>
          </a:prstGeom>
        </p:spPr>
        <p:txBody>
          <a:bodyPr wrap="square">
            <a:spAutoFit/>
          </a:bodyPr>
          <a:lstStyle/>
          <a:p>
            <a:r>
              <a:rPr lang="en-US" b="1" dirty="0"/>
              <a:t>SCHOLASTIC SUPREME LEVEL </a:t>
            </a:r>
            <a:endParaRPr lang="en-US" dirty="0"/>
          </a:p>
          <a:p>
            <a:r>
              <a:rPr lang="en-US" sz="1200" dirty="0"/>
              <a:t>The Scholastic Supreme Level Sponsor is the foremost regatta sponsor and will be recognized as the sponsor of the Midwest Scholastic Rowing Association Regattas.</a:t>
            </a:r>
          </a:p>
          <a:p>
            <a:endParaRPr lang="en-US" sz="1200" dirty="0"/>
          </a:p>
          <a:p>
            <a:endParaRPr lang="en-US" sz="1200" i="1" dirty="0"/>
          </a:p>
          <a:p>
            <a:r>
              <a:rPr lang="en-US" sz="1200" dirty="0"/>
              <a:t>The Scholastic Supreme Level Sponsor will receive: </a:t>
            </a:r>
          </a:p>
          <a:p>
            <a:pPr marL="628650" lvl="1" indent="-171450">
              <a:buFont typeface="Wingdings" panose="05000000000000000000" pitchFamily="2" charset="2"/>
              <a:buChar char="Ø"/>
            </a:pPr>
            <a:r>
              <a:rPr lang="en-US" sz="1200" dirty="0">
                <a:uFill>
                  <a:solidFill>
                    <a:srgbClr val="C00000"/>
                  </a:solidFill>
                </a:uFill>
              </a:rPr>
              <a:t>Exclusive naming rights of the Midwest Scholastic Rowing Association Regattas  </a:t>
            </a:r>
          </a:p>
          <a:p>
            <a:pPr marL="628650" lvl="1" indent="-171450">
              <a:buFont typeface="Wingdings" panose="05000000000000000000" pitchFamily="2" charset="2"/>
              <a:buChar char="Ø"/>
            </a:pPr>
            <a:r>
              <a:rPr lang="en-US" sz="1200" dirty="0"/>
              <a:t>Branding across all official media (TV, radio, print, electronic) </a:t>
            </a:r>
          </a:p>
          <a:p>
            <a:pPr marL="628650" lvl="1" indent="-171450">
              <a:buFont typeface="Wingdings" panose="05000000000000000000" pitchFamily="2" charset="2"/>
              <a:buChar char="Ø"/>
            </a:pPr>
            <a:r>
              <a:rPr lang="en-US" sz="1200" dirty="0"/>
              <a:t>Full page inside front cover advertisement in the 2016 Midwest Scholastic Rowing Association Regatta Brochure </a:t>
            </a:r>
          </a:p>
          <a:p>
            <a:pPr marL="628650" lvl="1"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Banner opportunities in multiple locations throughout the regatta area</a:t>
            </a:r>
          </a:p>
          <a:p>
            <a:pPr marL="628650" lvl="1" indent="-171450">
              <a:buFont typeface="Wingdings" panose="05000000000000000000" pitchFamily="2" charset="2"/>
              <a:buChar char="Ø"/>
            </a:pPr>
            <a:r>
              <a:rPr lang="en-US" sz="1200" dirty="0"/>
              <a:t>Reserved bleacher seating for 10 during the regatta</a:t>
            </a:r>
          </a:p>
          <a:p>
            <a:endParaRPr lang="en-US" sz="1400" b="1" dirty="0"/>
          </a:p>
          <a:p>
            <a:r>
              <a:rPr lang="en-US" b="1" dirty="0"/>
              <a:t>POWER TEN LEVEL - $10,000 </a:t>
            </a:r>
            <a:endParaRPr lang="en-US" dirty="0"/>
          </a:p>
          <a:p>
            <a:r>
              <a:rPr lang="en-US" sz="1200" dirty="0"/>
              <a:t>The Power Ten Level Sponsor is the major sponsor of the Regatta starting line.</a:t>
            </a:r>
          </a:p>
          <a:p>
            <a:endParaRPr lang="en-US" sz="1200" dirty="0"/>
          </a:p>
          <a:p>
            <a:r>
              <a:rPr lang="en-US" sz="1200" dirty="0"/>
              <a:t>The Regatta Starting Line sponsor will have exclusive signage at the launch docks and finish line to show proper recognition</a:t>
            </a:r>
          </a:p>
          <a:p>
            <a:endParaRPr lang="en-US" sz="1200" dirty="0"/>
          </a:p>
          <a:p>
            <a:r>
              <a:rPr lang="en-US" sz="1200" dirty="0"/>
              <a:t>The Power Ten starting line sponsor will receive: </a:t>
            </a:r>
          </a:p>
          <a:p>
            <a:pPr marL="628650" lvl="1" indent="-171450">
              <a:buFont typeface="Wingdings" panose="05000000000000000000" pitchFamily="2" charset="2"/>
              <a:buChar char="Ø"/>
            </a:pPr>
            <a:r>
              <a:rPr lang="en-US" sz="1200" dirty="0"/>
              <a:t>Exclusive naming rights to the 2016 Midwest Scholastic Rowing Association Regatta Starting Line</a:t>
            </a:r>
          </a:p>
          <a:p>
            <a:pPr marL="628650" lvl="1" indent="-171450">
              <a:buFont typeface="Wingdings" panose="05000000000000000000" pitchFamily="2" charset="2"/>
              <a:buChar char="Ø"/>
            </a:pPr>
            <a:r>
              <a:rPr lang="en-US" sz="1200" dirty="0"/>
              <a:t>Branding across all official media (TV, radio, print, electronic) </a:t>
            </a:r>
          </a:p>
          <a:p>
            <a:pPr marL="628650" lvl="1" indent="-171450">
              <a:buFont typeface="Wingdings" panose="05000000000000000000" pitchFamily="2" charset="2"/>
              <a:buChar char="Ø"/>
            </a:pPr>
            <a:r>
              <a:rPr lang="en-US" sz="1200" dirty="0"/>
              <a:t>Full page back cover advertisement in the 2016 Midwest Scholastic Rowing Association Regatta Brochure </a:t>
            </a:r>
          </a:p>
          <a:p>
            <a:pPr marL="628650" lvl="1"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Banner opportunities in multiple locations throughout the regatta area</a:t>
            </a:r>
          </a:p>
        </p:txBody>
      </p:sp>
      <p:pic>
        <p:nvPicPr>
          <p:cNvPr id="5" name="Picture 2" descr="https://scontent-b-iad.xx.fbcdn.net/hphotos-frc3/302065_245042202303581_1943938181_n.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124227"/>
            <a:ext cx="2496403" cy="2496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6078" y="662310"/>
            <a:ext cx="3431322" cy="923330"/>
          </a:xfrm>
          <a:prstGeom prst="rect">
            <a:avLst/>
          </a:prstGeom>
          <a:noFill/>
        </p:spPr>
        <p:txBody>
          <a:bodyPr wrap="square" rtlCol="0">
            <a:spAutoFit/>
          </a:bodyPr>
          <a:lstStyle/>
          <a:p>
            <a:pPr algn="ctr"/>
            <a:r>
              <a:rPr lang="en-US" b="1" dirty="0">
                <a:solidFill>
                  <a:prstClr val="black"/>
                </a:solidFill>
                <a:latin typeface="Lucida Fax" panose="02060602050505020204" pitchFamily="18" charset="0"/>
              </a:rPr>
              <a:t>ROWING for GOLD at DILLON SPONSOR LEVELS</a:t>
            </a:r>
            <a:endParaRPr lang="en-US" b="1" dirty="0">
              <a:latin typeface="Lucida Fax" panose="02060602050505020204" pitchFamily="18" charset="0"/>
            </a:endParaRPr>
          </a:p>
        </p:txBody>
      </p:sp>
    </p:spTree>
    <p:extLst>
      <p:ext uri="{BB962C8B-B14F-4D97-AF65-F5344CB8AC3E}">
        <p14:creationId xmlns:p14="http://schemas.microsoft.com/office/powerpoint/2010/main" val="347490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362652"/>
            <a:ext cx="5791200" cy="5386090"/>
          </a:xfrm>
          <a:prstGeom prst="rect">
            <a:avLst/>
          </a:prstGeom>
        </p:spPr>
        <p:txBody>
          <a:bodyPr wrap="square">
            <a:spAutoFit/>
          </a:bodyPr>
          <a:lstStyle/>
          <a:p>
            <a:r>
              <a:rPr lang="en-US" sz="1600" b="1" dirty="0"/>
              <a:t>CHAMPIONSHIP LEVEL - $7,500 </a:t>
            </a:r>
            <a:endParaRPr lang="en-US" sz="1600" dirty="0"/>
          </a:p>
          <a:p>
            <a:r>
              <a:rPr lang="en-US" sz="1200" dirty="0"/>
              <a:t>The Championship Level Sponsor is the major sponsor of the Fan Viewing Area.</a:t>
            </a:r>
          </a:p>
          <a:p>
            <a:endParaRPr lang="en-US" sz="1200" dirty="0"/>
          </a:p>
          <a:p>
            <a:r>
              <a:rPr lang="en-US" sz="1200" dirty="0"/>
              <a:t>The Championship Level Sponsor will receive: </a:t>
            </a:r>
          </a:p>
          <a:p>
            <a:pPr marL="628650" lvl="1" indent="-171450">
              <a:buFont typeface="Wingdings" panose="05000000000000000000" pitchFamily="2" charset="2"/>
              <a:buChar char="Ø"/>
            </a:pPr>
            <a:r>
              <a:rPr lang="en-US" sz="1200" dirty="0"/>
              <a:t>Exclusive naming rights to Fan Viewing Area</a:t>
            </a:r>
          </a:p>
          <a:p>
            <a:pPr marL="628650" lvl="1" indent="-171450">
              <a:buFont typeface="Wingdings" panose="05000000000000000000" pitchFamily="2" charset="2"/>
              <a:buChar char="Ø"/>
            </a:pPr>
            <a:r>
              <a:rPr lang="en-US" sz="1200" dirty="0"/>
              <a:t>Branding across all official media (TV, radio, print, electronic) </a:t>
            </a:r>
          </a:p>
          <a:p>
            <a:pPr marL="628650" lvl="1" indent="-171450">
              <a:buFont typeface="Wingdings" panose="05000000000000000000" pitchFamily="2" charset="2"/>
              <a:buChar char="Ø"/>
            </a:pPr>
            <a:r>
              <a:rPr lang="en-US" sz="1200" dirty="0"/>
              <a:t>Full-page advertisement in the 2016 Midwest Scholastic Rowing Association Regatta Brochure </a:t>
            </a:r>
          </a:p>
          <a:p>
            <a:pPr marL="628650" lvl="1"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Banner opportunities labeling the official Fan Viewing Area Sponsor</a:t>
            </a:r>
          </a:p>
          <a:p>
            <a:pPr marL="628650" lvl="1" indent="-171450">
              <a:buFont typeface="Wingdings" panose="05000000000000000000" pitchFamily="2" charset="2"/>
              <a:buChar char="Ø"/>
            </a:pPr>
            <a:r>
              <a:rPr lang="en-US" sz="1200" dirty="0"/>
              <a:t>Two complimentary event shirts</a:t>
            </a:r>
          </a:p>
          <a:p>
            <a:pPr marL="171450" indent="-171450">
              <a:buFont typeface="Wingdings" panose="05000000000000000000" pitchFamily="2" charset="2"/>
              <a:buChar char="Ø"/>
            </a:pPr>
            <a:endParaRPr lang="en-US" sz="1200" dirty="0"/>
          </a:p>
          <a:p>
            <a:r>
              <a:rPr lang="en-US" sz="1600" b="1" dirty="0"/>
              <a:t>REGATTA LEVEL - $5,000 </a:t>
            </a:r>
            <a:endParaRPr lang="en-US" sz="1600" dirty="0"/>
          </a:p>
          <a:p>
            <a:r>
              <a:rPr lang="en-US" sz="1200" dirty="0"/>
              <a:t>Three opportunities for Regatta Level sponsorship will be available; </a:t>
            </a:r>
          </a:p>
          <a:p>
            <a:endParaRPr lang="en-US" sz="1200" dirty="0"/>
          </a:p>
          <a:p>
            <a:r>
              <a:rPr lang="en-US" sz="1200" dirty="0"/>
              <a:t>One Regatta Level Sponsor is the major sponsor of the Registration Tent</a:t>
            </a:r>
          </a:p>
          <a:p>
            <a:r>
              <a:rPr lang="en-US" sz="1200" dirty="0"/>
              <a:t>One Regatta Level Sponsor is the major sponsor of the Awards Stage </a:t>
            </a:r>
          </a:p>
          <a:p>
            <a:r>
              <a:rPr lang="en-US" sz="1200" dirty="0"/>
              <a:t>One Regatta Level Sponsor is the major sponsor of Transportation and Shuttles</a:t>
            </a:r>
          </a:p>
          <a:p>
            <a:r>
              <a:rPr lang="en-US" sz="1200" dirty="0"/>
              <a:t> </a:t>
            </a:r>
          </a:p>
          <a:p>
            <a:r>
              <a:rPr lang="en-US" sz="1200" dirty="0"/>
              <a:t>The Regatta Level Sponsor will receive: </a:t>
            </a:r>
          </a:p>
          <a:p>
            <a:pPr marL="628650" lvl="1" indent="-171450">
              <a:buFont typeface="Wingdings" panose="05000000000000000000" pitchFamily="2" charset="2"/>
              <a:buChar char="Ø"/>
            </a:pPr>
            <a:r>
              <a:rPr lang="en-US" sz="1200" dirty="0"/>
              <a:t>Exclusive naming rights to one of the three areas listed above</a:t>
            </a:r>
          </a:p>
          <a:p>
            <a:pPr marL="628650" lvl="1" indent="-171450">
              <a:buFont typeface="Wingdings" panose="05000000000000000000" pitchFamily="2" charset="2"/>
              <a:buChar char="Ø"/>
            </a:pPr>
            <a:r>
              <a:rPr lang="en-US" sz="1200" dirty="0"/>
              <a:t> Branding across all official media (TV, radio, print, electronic) </a:t>
            </a:r>
          </a:p>
          <a:p>
            <a:pPr marL="628650" lvl="1" indent="-171450">
              <a:buFont typeface="Wingdings" panose="05000000000000000000" pitchFamily="2" charset="2"/>
              <a:buChar char="Ø"/>
            </a:pPr>
            <a:r>
              <a:rPr lang="en-US" sz="1200" dirty="0"/>
              <a:t>Full-page advertisement in the 2016 Midwest Scholastic Rowing Association  Regatta Brochure </a:t>
            </a:r>
          </a:p>
          <a:p>
            <a:pPr marL="628650" lvl="1"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Banner opportunities labeling the area’s official sponsor</a:t>
            </a:r>
          </a:p>
          <a:p>
            <a:pPr marL="628650" lvl="1" indent="-171450">
              <a:buFont typeface="Wingdings" panose="05000000000000000000" pitchFamily="2" charset="2"/>
              <a:buChar char="Ø"/>
            </a:pPr>
            <a:r>
              <a:rPr lang="en-US" sz="1200" dirty="0"/>
              <a:t>Two complimentary event shirts</a:t>
            </a:r>
          </a:p>
        </p:txBody>
      </p:sp>
      <p:pic>
        <p:nvPicPr>
          <p:cNvPr id="5" name="Picture 2" descr="https://scontent-b-iad.xx.fbcdn.net/hphotos-frc3/302065_245042202303581_1943938181_n.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124227"/>
            <a:ext cx="2496403" cy="2496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6078" y="662310"/>
            <a:ext cx="3431322" cy="923330"/>
          </a:xfrm>
          <a:prstGeom prst="rect">
            <a:avLst/>
          </a:prstGeom>
          <a:noFill/>
        </p:spPr>
        <p:txBody>
          <a:bodyPr wrap="square" rtlCol="0">
            <a:spAutoFit/>
          </a:bodyPr>
          <a:lstStyle/>
          <a:p>
            <a:pPr algn="ctr"/>
            <a:r>
              <a:rPr lang="en-US" b="1" dirty="0">
                <a:solidFill>
                  <a:prstClr val="black"/>
                </a:solidFill>
                <a:latin typeface="Lucida Fax" panose="02060602050505020204" pitchFamily="18" charset="0"/>
              </a:rPr>
              <a:t>ROWING for GOLD at DILLON SPONSOR LEVELS</a:t>
            </a:r>
            <a:endParaRPr lang="en-US" b="1" dirty="0">
              <a:latin typeface="Lucida Fax" panose="02060602050505020204" pitchFamily="18" charset="0"/>
            </a:endParaRPr>
          </a:p>
        </p:txBody>
      </p:sp>
    </p:spTree>
    <p:extLst>
      <p:ext uri="{BB962C8B-B14F-4D97-AF65-F5344CB8AC3E}">
        <p14:creationId xmlns:p14="http://schemas.microsoft.com/office/powerpoint/2010/main" val="192474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133600"/>
            <a:ext cx="5715000" cy="6186309"/>
          </a:xfrm>
          <a:prstGeom prst="rect">
            <a:avLst/>
          </a:prstGeom>
        </p:spPr>
        <p:txBody>
          <a:bodyPr wrap="square">
            <a:spAutoFit/>
          </a:bodyPr>
          <a:lstStyle/>
          <a:p>
            <a:r>
              <a:rPr lang="en-US" sz="1600" b="1" dirty="0"/>
              <a:t>BOATHOUSE LEVEL - $2,500 </a:t>
            </a:r>
            <a:endParaRPr lang="en-US" sz="1600" dirty="0"/>
          </a:p>
          <a:p>
            <a:r>
              <a:rPr lang="en-US" sz="1200" dirty="0"/>
              <a:t>There are no limits to the number of Boathouse Sponsors. </a:t>
            </a:r>
          </a:p>
          <a:p>
            <a:endParaRPr lang="en-US" sz="1200" dirty="0"/>
          </a:p>
          <a:p>
            <a:r>
              <a:rPr lang="en-US" sz="1200" dirty="0"/>
              <a:t>The Boathouse Level Sponsor will receive: </a:t>
            </a:r>
          </a:p>
          <a:p>
            <a:pPr marL="628650" lvl="1" indent="-171450">
              <a:buFont typeface="Wingdings" panose="05000000000000000000" pitchFamily="2" charset="2"/>
              <a:buChar char="Ø"/>
            </a:pPr>
            <a:r>
              <a:rPr lang="en-US" sz="1200" dirty="0"/>
              <a:t>Branding across all official media (TV, radio, print, electronic) </a:t>
            </a:r>
          </a:p>
          <a:p>
            <a:pPr marL="628650" lvl="1" indent="-171450">
              <a:buFont typeface="Wingdings" panose="05000000000000000000" pitchFamily="2" charset="2"/>
              <a:buChar char="Ø"/>
            </a:pPr>
            <a:r>
              <a:rPr lang="en-US" sz="1200" dirty="0"/>
              <a:t>Full-page advertisement in the 2016 Midwest Scholastic Rowing Association Regatta Brochure </a:t>
            </a:r>
          </a:p>
          <a:p>
            <a:pPr marL="628650" lvl="2"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Banner opportunities at all events where possible </a:t>
            </a:r>
          </a:p>
          <a:p>
            <a:pPr marL="628650" lvl="1" indent="-171450">
              <a:buFont typeface="Wingdings" panose="05000000000000000000" pitchFamily="2" charset="2"/>
              <a:buChar char="Ø"/>
            </a:pPr>
            <a:endParaRPr lang="en-US" sz="1200" dirty="0"/>
          </a:p>
          <a:p>
            <a:r>
              <a:rPr lang="en-US" sz="1600" b="1" dirty="0"/>
              <a:t>CAPTAIN LEVEL - $1,000 </a:t>
            </a:r>
            <a:endParaRPr lang="en-US" sz="1600" dirty="0"/>
          </a:p>
          <a:p>
            <a:r>
              <a:rPr lang="en-US" sz="1200" dirty="0"/>
              <a:t>There are no limits to the number of Captain Sponsors. </a:t>
            </a:r>
          </a:p>
          <a:p>
            <a:endParaRPr lang="en-US" sz="1200" dirty="0"/>
          </a:p>
          <a:p>
            <a:r>
              <a:rPr lang="en-US" sz="1200" dirty="0"/>
              <a:t>The Captain Level Sponsor will receive: </a:t>
            </a:r>
          </a:p>
          <a:p>
            <a:pPr marL="628650" lvl="1" indent="-171450">
              <a:buFont typeface="Wingdings" panose="05000000000000000000" pitchFamily="2" charset="2"/>
              <a:buChar char="Ø"/>
            </a:pPr>
            <a:r>
              <a:rPr lang="en-US" sz="1200" dirty="0"/>
              <a:t>Named as an event sponsor in media releases </a:t>
            </a:r>
          </a:p>
          <a:p>
            <a:pPr marL="628650" lvl="1" indent="-171450">
              <a:buFont typeface="Wingdings" panose="05000000000000000000" pitchFamily="2" charset="2"/>
              <a:buChar char="Ø"/>
            </a:pPr>
            <a:r>
              <a:rPr lang="en-US" sz="1200" dirty="0"/>
              <a:t>Full-page advertisement in the 2016 Midwest Scholastic Rowing Association Regatta Brochure </a:t>
            </a:r>
          </a:p>
          <a:p>
            <a:pPr marL="628650" lvl="2"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Banner opportunities at all events where possible </a:t>
            </a:r>
          </a:p>
          <a:p>
            <a:pPr lvl="1"/>
            <a:endParaRPr lang="en-US" sz="1200" dirty="0"/>
          </a:p>
          <a:p>
            <a:endParaRPr lang="en-US" sz="1200" dirty="0"/>
          </a:p>
          <a:p>
            <a:r>
              <a:rPr lang="en-US" sz="1600" b="1" dirty="0"/>
              <a:t>COXSWAIN LEVEL - $500 </a:t>
            </a:r>
            <a:endParaRPr lang="en-US" sz="1600" dirty="0"/>
          </a:p>
          <a:p>
            <a:r>
              <a:rPr lang="en-US" sz="1200" dirty="0"/>
              <a:t>There are no limits to the number of Coxswain Sponsors. </a:t>
            </a:r>
          </a:p>
          <a:p>
            <a:endParaRPr lang="en-US" sz="1200" dirty="0"/>
          </a:p>
          <a:p>
            <a:r>
              <a:rPr lang="en-US" sz="1200" dirty="0"/>
              <a:t>The Coxswain Level Sponsor will receive: </a:t>
            </a:r>
          </a:p>
          <a:p>
            <a:pPr marL="628650" lvl="1" indent="-171450">
              <a:buFont typeface="Wingdings" panose="05000000000000000000" pitchFamily="2" charset="2"/>
              <a:buChar char="Ø"/>
            </a:pPr>
            <a:r>
              <a:rPr lang="en-US" sz="1200" dirty="0"/>
              <a:t>Named as an event sponsor in media releases </a:t>
            </a:r>
          </a:p>
          <a:p>
            <a:pPr marL="628650" lvl="1" indent="-171450">
              <a:buFont typeface="Wingdings" panose="05000000000000000000" pitchFamily="2" charset="2"/>
              <a:buChar char="Ø"/>
            </a:pPr>
            <a:r>
              <a:rPr lang="en-US" sz="1200" dirty="0"/>
              <a:t>Half-page advertisement in the 2016 Midwest Scholastic Rowing Association  Regatta Brochure </a:t>
            </a:r>
          </a:p>
          <a:p>
            <a:pPr marL="628650" lvl="2" indent="-171450">
              <a:buFont typeface="Wingdings" panose="05000000000000000000" pitchFamily="2" charset="2"/>
              <a:buChar char="Ø"/>
            </a:pPr>
            <a:r>
              <a:rPr lang="en-US" sz="1200" dirty="0"/>
              <a:t>Recognition with name and logo on the regatta website </a:t>
            </a:r>
          </a:p>
          <a:p>
            <a:pPr marL="628650" lvl="1" indent="-171450">
              <a:buFont typeface="Wingdings" panose="05000000000000000000" pitchFamily="2" charset="2"/>
              <a:buChar char="Ø"/>
            </a:pPr>
            <a:r>
              <a:rPr lang="en-US" sz="1200" dirty="0"/>
              <a:t>3 x 4 banner opportunities Regatta tent entry location for all to see. </a:t>
            </a:r>
          </a:p>
          <a:p>
            <a:pPr lvl="1"/>
            <a:endParaRPr lang="en-US" sz="1200" dirty="0"/>
          </a:p>
        </p:txBody>
      </p:sp>
      <p:pic>
        <p:nvPicPr>
          <p:cNvPr id="5" name="Picture 2" descr="https://scontent-b-iad.xx.fbcdn.net/hphotos-frc3/302065_245042202303581_1943938181_n.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124227"/>
            <a:ext cx="2496403" cy="2496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6078" y="662310"/>
            <a:ext cx="3431322" cy="923330"/>
          </a:xfrm>
          <a:prstGeom prst="rect">
            <a:avLst/>
          </a:prstGeom>
          <a:noFill/>
        </p:spPr>
        <p:txBody>
          <a:bodyPr wrap="square" rtlCol="0">
            <a:spAutoFit/>
          </a:bodyPr>
          <a:lstStyle/>
          <a:p>
            <a:pPr algn="ctr"/>
            <a:r>
              <a:rPr lang="en-US" b="1" dirty="0">
                <a:solidFill>
                  <a:prstClr val="black"/>
                </a:solidFill>
                <a:latin typeface="Lucida Fax" panose="02060602050505020204" pitchFamily="18" charset="0"/>
              </a:rPr>
              <a:t>ROWING for GOLD at DILLON SPONSOR LEVELS</a:t>
            </a:r>
            <a:endParaRPr lang="en-US" b="1" dirty="0">
              <a:latin typeface="Lucida Fax" panose="02060602050505020204" pitchFamily="18" charset="0"/>
            </a:endParaRPr>
          </a:p>
        </p:txBody>
      </p:sp>
    </p:spTree>
    <p:extLst>
      <p:ext uri="{BB962C8B-B14F-4D97-AF65-F5344CB8AC3E}">
        <p14:creationId xmlns:p14="http://schemas.microsoft.com/office/powerpoint/2010/main" val="8781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scontent-b-iad.xx.fbcdn.net/hphotos-frc3/302065_245042202303581_1943938181_n.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124227"/>
            <a:ext cx="2496403" cy="24964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6078" y="662310"/>
            <a:ext cx="3431322" cy="923330"/>
          </a:xfrm>
          <a:prstGeom prst="rect">
            <a:avLst/>
          </a:prstGeom>
          <a:noFill/>
        </p:spPr>
        <p:txBody>
          <a:bodyPr wrap="square" rtlCol="0">
            <a:spAutoFit/>
          </a:bodyPr>
          <a:lstStyle/>
          <a:p>
            <a:pPr algn="ctr"/>
            <a:r>
              <a:rPr lang="en-US" b="1" dirty="0">
                <a:latin typeface="Lucida Fax" panose="02060602050505020204" pitchFamily="18" charset="0"/>
              </a:rPr>
              <a:t> ROWING for GOLD at DILLON SPONSOR LEVELS</a:t>
            </a:r>
          </a:p>
        </p:txBody>
      </p:sp>
      <p:sp>
        <p:nvSpPr>
          <p:cNvPr id="6" name="Rectangle 5"/>
          <p:cNvSpPr/>
          <p:nvPr/>
        </p:nvSpPr>
        <p:spPr>
          <a:xfrm>
            <a:off x="457199" y="1981200"/>
            <a:ext cx="5886449" cy="6109365"/>
          </a:xfrm>
          <a:prstGeom prst="rect">
            <a:avLst/>
          </a:prstGeom>
        </p:spPr>
        <p:txBody>
          <a:bodyPr wrap="square">
            <a:spAutoFit/>
          </a:bodyPr>
          <a:lstStyle/>
          <a:p>
            <a:r>
              <a:rPr lang="en-US" sz="1600" b="1" dirty="0"/>
              <a:t>ROWER LEVEL - $250 </a:t>
            </a:r>
            <a:endParaRPr lang="en-US" sz="1600" dirty="0"/>
          </a:p>
          <a:p>
            <a:r>
              <a:rPr lang="en-US" sz="1200" dirty="0"/>
              <a:t>There are no limits to the number of Rower Level Sponsors. </a:t>
            </a:r>
          </a:p>
          <a:p>
            <a:endParaRPr lang="en-US" sz="1200" dirty="0"/>
          </a:p>
          <a:p>
            <a:r>
              <a:rPr lang="en-US" sz="1100" dirty="0"/>
              <a:t>The Rower Level Sponsor will receive: </a:t>
            </a:r>
          </a:p>
          <a:p>
            <a:pPr marL="628650" lvl="1" indent="-171450">
              <a:buFont typeface="Wingdings" panose="05000000000000000000" pitchFamily="2" charset="2"/>
              <a:buChar char="Ø"/>
            </a:pPr>
            <a:r>
              <a:rPr lang="en-US" sz="1100" dirty="0"/>
              <a:t>Named as an event sponsor in media releases </a:t>
            </a:r>
          </a:p>
          <a:p>
            <a:pPr marL="628650" lvl="1" indent="-171450">
              <a:buFont typeface="Wingdings" panose="05000000000000000000" pitchFamily="2" charset="2"/>
              <a:buChar char="Ø"/>
            </a:pPr>
            <a:r>
              <a:rPr lang="en-US" sz="1100" dirty="0"/>
              <a:t>Quarter-page advertisement in the 2016 Midwest Scholastic Rowing Association  Regatta Brochure </a:t>
            </a:r>
          </a:p>
          <a:p>
            <a:pPr marL="628650" lvl="2" indent="-171450">
              <a:buFont typeface="Wingdings" panose="05000000000000000000" pitchFamily="2" charset="2"/>
              <a:buChar char="Ø"/>
            </a:pPr>
            <a:r>
              <a:rPr lang="en-US" sz="1100" dirty="0"/>
              <a:t>Recognition with name and logo on the regatta website </a:t>
            </a:r>
          </a:p>
          <a:p>
            <a:pPr marL="628650" lvl="1" indent="-171450">
              <a:buFont typeface="Wingdings" panose="05000000000000000000" pitchFamily="2" charset="2"/>
              <a:buChar char="Ø"/>
            </a:pPr>
            <a:r>
              <a:rPr lang="en-US" sz="1100" dirty="0"/>
              <a:t>2 x 3 banner opportunities Regatta tent entry location for all to see.</a:t>
            </a:r>
          </a:p>
          <a:p>
            <a:endParaRPr lang="en-US" sz="1200" b="1" dirty="0"/>
          </a:p>
          <a:p>
            <a:r>
              <a:rPr lang="en-US" sz="1600" b="1" dirty="0"/>
              <a:t>STROKE LEVEL - $100 </a:t>
            </a:r>
            <a:endParaRPr lang="en-US" sz="1600" dirty="0"/>
          </a:p>
          <a:p>
            <a:r>
              <a:rPr lang="en-US" sz="1200" dirty="0"/>
              <a:t>There are no limits to the number of Stroke Sponsors. </a:t>
            </a:r>
          </a:p>
          <a:p>
            <a:endParaRPr lang="en-US" sz="1100" dirty="0"/>
          </a:p>
          <a:p>
            <a:r>
              <a:rPr lang="en-US" sz="1100" dirty="0"/>
              <a:t>The Stroke Level Sponsor will receive: </a:t>
            </a:r>
          </a:p>
          <a:p>
            <a:pPr marL="628650" lvl="1" indent="-171450">
              <a:buFont typeface="Wingdings" panose="05000000000000000000" pitchFamily="2" charset="2"/>
              <a:buChar char="Ø"/>
            </a:pPr>
            <a:r>
              <a:rPr lang="en-US" sz="1100" dirty="0"/>
              <a:t>Business card-sized advertisement in the 2016 Midwest Scholastic Rowing Association  Regatta Brochure </a:t>
            </a:r>
          </a:p>
          <a:p>
            <a:pPr marL="628650" lvl="1" indent="-171450">
              <a:buFont typeface="Wingdings" panose="05000000000000000000" pitchFamily="2" charset="2"/>
              <a:buChar char="Ø"/>
            </a:pPr>
            <a:r>
              <a:rPr lang="en-US" sz="1100" dirty="0"/>
              <a:t>Recognition on banner Regatta tent entry location for all to see.</a:t>
            </a:r>
          </a:p>
          <a:p>
            <a:pPr marL="628650" lvl="1" indent="-171450">
              <a:buFont typeface="Wingdings" panose="05000000000000000000" pitchFamily="2" charset="2"/>
              <a:buChar char="Ø"/>
            </a:pPr>
            <a:endParaRPr lang="en-US" sz="1200" dirty="0"/>
          </a:p>
          <a:p>
            <a:r>
              <a:rPr lang="en-US" sz="1600" b="1" dirty="0"/>
              <a:t>ALUMNI/FAMILY/INDIVIDUAL LEVEL - $50 </a:t>
            </a:r>
            <a:endParaRPr lang="en-US" sz="1600" dirty="0"/>
          </a:p>
          <a:p>
            <a:r>
              <a:rPr lang="en-US" sz="1200" dirty="0"/>
              <a:t>There are no limits to the number of Alumni/Family/Individual Sponsors. </a:t>
            </a:r>
          </a:p>
          <a:p>
            <a:endParaRPr lang="en-US" sz="1100" dirty="0"/>
          </a:p>
          <a:p>
            <a:r>
              <a:rPr lang="en-US" sz="1100" dirty="0"/>
              <a:t>The Alumni/Family/Individual Level Sponsor will receive: </a:t>
            </a:r>
          </a:p>
          <a:p>
            <a:pPr marL="628650" lvl="1" indent="-171450">
              <a:buFont typeface="Wingdings" panose="05000000000000000000" pitchFamily="2" charset="2"/>
              <a:buChar char="Ø"/>
            </a:pPr>
            <a:r>
              <a:rPr lang="en-US" sz="1100" dirty="0"/>
              <a:t>Supporter listing in the 2016 Midwest Scholastic Rowing Association Championship Regatta Brochure </a:t>
            </a:r>
          </a:p>
          <a:p>
            <a:pPr marL="628650" lvl="1" indent="-171450">
              <a:buFont typeface="Wingdings" panose="05000000000000000000" pitchFamily="2" charset="2"/>
              <a:buChar char="Ø"/>
            </a:pPr>
            <a:r>
              <a:rPr lang="en-US" sz="1100" dirty="0"/>
              <a:t>Recognition on banner Regatta tent entry location for all to see.</a:t>
            </a:r>
            <a:endParaRPr lang="en-US" sz="1200" dirty="0"/>
          </a:p>
          <a:p>
            <a:endParaRPr lang="en-US" sz="1200" b="1" dirty="0"/>
          </a:p>
          <a:p>
            <a:r>
              <a:rPr lang="en-US" sz="1600" b="1" dirty="0"/>
              <a:t>HIGH-FIVE LEVEL - $25 </a:t>
            </a:r>
            <a:endParaRPr lang="en-US" sz="1600" dirty="0"/>
          </a:p>
          <a:p>
            <a:r>
              <a:rPr lang="en-US" sz="1200" dirty="0"/>
              <a:t>There are no limits to the number of High-Five Sponsors. </a:t>
            </a:r>
          </a:p>
          <a:p>
            <a:endParaRPr lang="en-US" sz="1100" dirty="0"/>
          </a:p>
          <a:p>
            <a:r>
              <a:rPr lang="en-US" sz="1100" dirty="0"/>
              <a:t>The High-Five Level Sponsor will receive: </a:t>
            </a:r>
          </a:p>
          <a:p>
            <a:pPr marL="628650" lvl="2" indent="-171450">
              <a:buFont typeface="Wingdings" panose="05000000000000000000" pitchFamily="2" charset="2"/>
              <a:buChar char="Ø"/>
            </a:pPr>
            <a:r>
              <a:rPr lang="en-US" sz="1100" dirty="0"/>
              <a:t>“Shout out” for rower/team listing in the 2016 Midwest Scholastic Rowing Association  Regatta Brochure </a:t>
            </a:r>
          </a:p>
          <a:p>
            <a:pPr marL="628650" lvl="1" indent="-171450">
              <a:buFont typeface="Wingdings" panose="05000000000000000000" pitchFamily="2" charset="2"/>
              <a:buChar char="Ø"/>
            </a:pPr>
            <a:r>
              <a:rPr lang="en-US" sz="1100" dirty="0"/>
              <a:t>“Shout out” announcements recognizing individual rower/team on the day of the regatta</a:t>
            </a:r>
          </a:p>
        </p:txBody>
      </p:sp>
    </p:spTree>
    <p:extLst>
      <p:ext uri="{BB962C8B-B14F-4D97-AF65-F5344CB8AC3E}">
        <p14:creationId xmlns:p14="http://schemas.microsoft.com/office/powerpoint/2010/main" val="687195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382779"/>
            <a:ext cx="5943600" cy="4755148"/>
          </a:xfrm>
          <a:prstGeom prst="rect">
            <a:avLst/>
          </a:prstGeom>
        </p:spPr>
        <p:txBody>
          <a:bodyPr wrap="square">
            <a:spAutoFit/>
          </a:bodyPr>
          <a:lstStyle/>
          <a:p>
            <a:r>
              <a:rPr lang="en-US" sz="1600" b="1" dirty="0"/>
              <a:t>IN-KIND SPONSORSHIPS - VARIETY AVAILABLE </a:t>
            </a:r>
            <a:endParaRPr lang="en-US" sz="1600" dirty="0"/>
          </a:p>
          <a:p>
            <a:endParaRPr lang="en-US" sz="1100" dirty="0"/>
          </a:p>
          <a:p>
            <a:r>
              <a:rPr lang="en-US" sz="1200" dirty="0"/>
              <a:t>Many items are required to run a regatta of this level. </a:t>
            </a:r>
          </a:p>
          <a:p>
            <a:r>
              <a:rPr lang="en-US" sz="1200" dirty="0"/>
              <a:t>In-kind donations provide a valuable and appreciated opportunity to be part of the 2016 Midwest Scholastic Rowing Regattas. </a:t>
            </a:r>
          </a:p>
          <a:p>
            <a:endParaRPr lang="en-US" sz="1200" dirty="0"/>
          </a:p>
          <a:p>
            <a:r>
              <a:rPr lang="en-US" sz="1200" dirty="0"/>
              <a:t>	We are looking for assistance with: </a:t>
            </a:r>
          </a:p>
          <a:p>
            <a:pPr marL="1543050" lvl="3" indent="-171450">
              <a:buFont typeface="Wingdings" panose="05000000000000000000" pitchFamily="2" charset="2"/>
              <a:buChar char="Ø"/>
            </a:pPr>
            <a:r>
              <a:rPr lang="en-US" sz="1200" dirty="0"/>
              <a:t>Communications (wireless communications for all regatta personnel and timing) </a:t>
            </a:r>
          </a:p>
          <a:p>
            <a:pPr marL="1543050" lvl="3" indent="-171450">
              <a:buFont typeface="Wingdings" panose="05000000000000000000" pitchFamily="2" charset="2"/>
              <a:buChar char="Ø"/>
            </a:pPr>
            <a:r>
              <a:rPr lang="en-US" sz="1200" dirty="0"/>
              <a:t>Sanitation (</a:t>
            </a:r>
            <a:r>
              <a:rPr lang="en-US" sz="1200" dirty="0" err="1"/>
              <a:t>Porta</a:t>
            </a:r>
            <a:r>
              <a:rPr lang="en-US" sz="1200" dirty="0"/>
              <a:t>-Johns, trash receptacles and trash disposal) </a:t>
            </a:r>
          </a:p>
          <a:p>
            <a:pPr marL="1543050" lvl="3" indent="-171450">
              <a:buFont typeface="Wingdings" panose="05000000000000000000" pitchFamily="2" charset="2"/>
              <a:buChar char="Ø"/>
            </a:pPr>
            <a:r>
              <a:rPr lang="en-US" sz="1200" dirty="0"/>
              <a:t>Printing (programs, signage and banners) </a:t>
            </a:r>
          </a:p>
          <a:p>
            <a:pPr marL="1543050" lvl="3" indent="-171450">
              <a:buFont typeface="Wingdings" panose="05000000000000000000" pitchFamily="2" charset="2"/>
              <a:buChar char="Ø"/>
            </a:pPr>
            <a:r>
              <a:rPr lang="en-US" sz="1200" dirty="0"/>
              <a:t>Bleachers (transportation of, set up) </a:t>
            </a:r>
          </a:p>
          <a:p>
            <a:pPr marL="1543050" lvl="3" indent="-171450">
              <a:buFont typeface="Wingdings" panose="05000000000000000000" pitchFamily="2" charset="2"/>
              <a:buChar char="Ø"/>
            </a:pPr>
            <a:r>
              <a:rPr lang="en-US" sz="1200" dirty="0"/>
              <a:t>Tents/Tables/Chairs </a:t>
            </a:r>
          </a:p>
          <a:p>
            <a:pPr marL="1543050" lvl="3" indent="-171450">
              <a:buFont typeface="Wingdings" panose="05000000000000000000" pitchFamily="2" charset="2"/>
              <a:buChar char="Ø"/>
            </a:pPr>
            <a:r>
              <a:rPr lang="en-US" sz="1200" dirty="0"/>
              <a:t>Food Donations for staff and referees</a:t>
            </a:r>
          </a:p>
          <a:p>
            <a:pPr marL="1543050" lvl="3" indent="-171450">
              <a:buFont typeface="Wingdings" panose="05000000000000000000" pitchFamily="2" charset="2"/>
              <a:buChar char="Ø"/>
            </a:pPr>
            <a:r>
              <a:rPr lang="en-US" sz="1200" dirty="0"/>
              <a:t>Traffic/Parking/Shuttle services (traffic cones, parking attendant vests) </a:t>
            </a:r>
          </a:p>
          <a:p>
            <a:pPr marL="1543050" lvl="3" indent="-171450">
              <a:buFont typeface="Wingdings" panose="05000000000000000000" pitchFamily="2" charset="2"/>
              <a:buChar char="Ø"/>
            </a:pPr>
            <a:r>
              <a:rPr lang="it-IT" sz="1200" dirty="0"/>
              <a:t>Media Sponsors (TV, radio, print) </a:t>
            </a:r>
          </a:p>
          <a:p>
            <a:pPr lvl="3"/>
            <a:endParaRPr lang="it-IT" sz="1200" dirty="0"/>
          </a:p>
          <a:p>
            <a:r>
              <a:rPr lang="en-US" sz="1200" dirty="0"/>
              <a:t>To be a sponsor or donor of the 2016 Midwest Scholastic Rowing Regattas, please complete the attached form and return the form and payment to us by April 1, 2016.</a:t>
            </a:r>
          </a:p>
          <a:p>
            <a:endParaRPr lang="en-US" sz="1200" dirty="0"/>
          </a:p>
          <a:p>
            <a:r>
              <a:rPr lang="en-US" sz="1200" dirty="0"/>
              <a:t>If you wish to use your company logo in your ad, camera-ready artwork or a digital file is preferred, but we can certainly work with print artwork. </a:t>
            </a:r>
          </a:p>
          <a:p>
            <a:endParaRPr lang="en-US" sz="1200" i="1" dirty="0"/>
          </a:p>
          <a:p>
            <a:pPr algn="ctr"/>
            <a:r>
              <a:rPr lang="en-US" sz="1200" i="1" dirty="0"/>
              <a:t>Thank you for your support!</a:t>
            </a:r>
            <a:endParaRPr lang="en-US" sz="1200" dirty="0"/>
          </a:p>
        </p:txBody>
      </p:sp>
      <p:pic>
        <p:nvPicPr>
          <p:cNvPr id="5" name="Picture 2" descr="https://scontent-b-iad.xx.fbcdn.net/hphotos-frc3/302065_245042202303581_1943938181_n.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124227"/>
            <a:ext cx="2496403" cy="2496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6078" y="662310"/>
            <a:ext cx="3431322" cy="923330"/>
          </a:xfrm>
          <a:prstGeom prst="rect">
            <a:avLst/>
          </a:prstGeom>
          <a:noFill/>
        </p:spPr>
        <p:txBody>
          <a:bodyPr wrap="square" rtlCol="0">
            <a:spAutoFit/>
          </a:bodyPr>
          <a:lstStyle/>
          <a:p>
            <a:pPr algn="ctr"/>
            <a:r>
              <a:rPr lang="en-US" b="1" dirty="0">
                <a:latin typeface="Lucida Fax" panose="02060602050505020204" pitchFamily="18" charset="0"/>
              </a:rPr>
              <a:t> ROWING for GOLD at DILLON SPONSOR LEVELS</a:t>
            </a:r>
          </a:p>
        </p:txBody>
      </p:sp>
    </p:spTree>
    <p:extLst>
      <p:ext uri="{BB962C8B-B14F-4D97-AF65-F5344CB8AC3E}">
        <p14:creationId xmlns:p14="http://schemas.microsoft.com/office/powerpoint/2010/main" val="1026042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3875" y="1905000"/>
            <a:ext cx="5791200" cy="5755422"/>
          </a:xfrm>
          <a:prstGeom prst="rect">
            <a:avLst/>
          </a:prstGeom>
        </p:spPr>
        <p:txBody>
          <a:bodyPr wrap="square">
            <a:spAutoFit/>
          </a:bodyPr>
          <a:lstStyle/>
          <a:p>
            <a:pPr algn="ctr"/>
            <a:r>
              <a:rPr lang="en-US" sz="1600" b="1" dirty="0"/>
              <a:t>SPONSORSHIP LEVELS</a:t>
            </a:r>
          </a:p>
          <a:p>
            <a:pPr algn="ctr"/>
            <a:r>
              <a:rPr lang="en-US" sz="1100" i="1" dirty="0"/>
              <a:t>Please check one</a:t>
            </a:r>
            <a:endParaRPr lang="en-US" sz="1100" dirty="0"/>
          </a:p>
          <a:p>
            <a:endParaRPr lang="en-US" sz="1100" dirty="0"/>
          </a:p>
          <a:p>
            <a:pPr marL="171450" indent="-171450">
              <a:buFont typeface="Wingdings" panose="05000000000000000000" pitchFamily="2" charset="2"/>
              <a:buChar char="q"/>
            </a:pPr>
            <a:r>
              <a:rPr lang="en-US" sz="1100" dirty="0"/>
              <a:t>SCHOLASTIC SUPREME LEVEL 	Please call 614-361-7712 for information</a:t>
            </a:r>
          </a:p>
          <a:p>
            <a:pPr marL="171450" indent="-171450">
              <a:buFont typeface="Wingdings" panose="05000000000000000000" pitchFamily="2" charset="2"/>
              <a:buChar char="q"/>
            </a:pPr>
            <a:r>
              <a:rPr lang="en-US" sz="1100" dirty="0"/>
              <a:t>POWER TEN LEVEL …………	$10,000</a:t>
            </a:r>
          </a:p>
          <a:p>
            <a:pPr marL="171450" indent="-171450">
              <a:buFont typeface="Wingdings" panose="05000000000000000000" pitchFamily="2" charset="2"/>
              <a:buChar char="q"/>
            </a:pPr>
            <a:r>
              <a:rPr lang="en-US" sz="1100" dirty="0"/>
              <a:t>CHAMPIONSHIP LEVEL ……..	$7,500</a:t>
            </a:r>
          </a:p>
          <a:p>
            <a:pPr marL="171450" indent="-171450">
              <a:buFont typeface="Wingdings" panose="05000000000000000000" pitchFamily="2" charset="2"/>
              <a:buChar char="q"/>
            </a:pPr>
            <a:r>
              <a:rPr lang="en-US" sz="1100" dirty="0"/>
              <a:t>REGATTA LEVEL ………………..	$5,000</a:t>
            </a:r>
          </a:p>
          <a:p>
            <a:pPr marL="171450" indent="-171450">
              <a:buFont typeface="Wingdings" panose="05000000000000000000" pitchFamily="2" charset="2"/>
              <a:buChar char="q"/>
            </a:pPr>
            <a:r>
              <a:rPr lang="en-US" sz="1100" dirty="0"/>
              <a:t>BOATHOUSE LEVEL …………..	$2,500</a:t>
            </a:r>
          </a:p>
          <a:p>
            <a:pPr marL="171450" indent="-171450">
              <a:buFont typeface="Wingdings" panose="05000000000000000000" pitchFamily="2" charset="2"/>
              <a:buChar char="q"/>
            </a:pPr>
            <a:r>
              <a:rPr lang="en-US" sz="1100" dirty="0"/>
              <a:t>CAPTAIN LEVEL …………………	$1,000</a:t>
            </a:r>
          </a:p>
          <a:p>
            <a:pPr marL="171450" indent="-171450">
              <a:buFont typeface="Wingdings" panose="05000000000000000000" pitchFamily="2" charset="2"/>
              <a:buChar char="q"/>
            </a:pPr>
            <a:r>
              <a:rPr lang="en-US" sz="1100" dirty="0"/>
              <a:t>COXSWAIN LEVEL ……………..	$500</a:t>
            </a:r>
          </a:p>
          <a:p>
            <a:pPr marL="171450" indent="-171450">
              <a:buFont typeface="Wingdings" panose="05000000000000000000" pitchFamily="2" charset="2"/>
              <a:buChar char="q"/>
            </a:pPr>
            <a:r>
              <a:rPr lang="en-US" sz="1100" dirty="0"/>
              <a:t>ROWER LEVEL …………………..	$250</a:t>
            </a:r>
          </a:p>
          <a:p>
            <a:pPr marL="171450" indent="-171450">
              <a:buFont typeface="Wingdings" panose="05000000000000000000" pitchFamily="2" charset="2"/>
              <a:buChar char="q"/>
            </a:pPr>
            <a:r>
              <a:rPr lang="en-US" sz="1100" dirty="0"/>
              <a:t>STROKE LEVEL ………………....	$100</a:t>
            </a:r>
          </a:p>
          <a:p>
            <a:pPr marL="171450" indent="-171450">
              <a:buFont typeface="Wingdings" panose="05000000000000000000" pitchFamily="2" charset="2"/>
              <a:buChar char="q"/>
            </a:pPr>
            <a:r>
              <a:rPr lang="en-US" sz="1100" dirty="0"/>
              <a:t>ALUMNI &amp; FAMILY LEVEL …	$50</a:t>
            </a:r>
          </a:p>
          <a:p>
            <a:pPr marL="171450" indent="-171450">
              <a:buFont typeface="Wingdings" panose="05000000000000000000" pitchFamily="2" charset="2"/>
              <a:buChar char="q"/>
            </a:pPr>
            <a:r>
              <a:rPr lang="en-US" sz="1100" dirty="0"/>
              <a:t>HIGH FIVE LEVEL ……….....	$25</a:t>
            </a:r>
          </a:p>
          <a:p>
            <a:pPr marL="171450" indent="-171450">
              <a:buFont typeface="Wingdings" panose="05000000000000000000" pitchFamily="2" charset="2"/>
              <a:buChar char="q"/>
            </a:pPr>
            <a:r>
              <a:rPr lang="en-US" sz="1100" dirty="0"/>
              <a:t>IN-KIND …………………………….	Description:  ________________________________________</a:t>
            </a:r>
          </a:p>
          <a:p>
            <a:endParaRPr lang="en-US" sz="1100" dirty="0"/>
          </a:p>
          <a:p>
            <a:r>
              <a:rPr lang="en-US" sz="1100" dirty="0"/>
              <a:t>COMPANY / INDIVIDUAL NAME  ___________________________________________________</a:t>
            </a:r>
          </a:p>
          <a:p>
            <a:endParaRPr lang="en-US" sz="1100" dirty="0"/>
          </a:p>
          <a:p>
            <a:r>
              <a:rPr lang="en-US" sz="1100" dirty="0"/>
              <a:t>STREET ADDRESS  ______________________________________________________________</a:t>
            </a:r>
          </a:p>
          <a:p>
            <a:endParaRPr lang="en-US" sz="1100" dirty="0"/>
          </a:p>
          <a:p>
            <a:r>
              <a:rPr lang="en-US" sz="1100" dirty="0"/>
              <a:t>CITY  _________________________________  STATE  ______________  ZIP  ______________</a:t>
            </a:r>
          </a:p>
          <a:p>
            <a:endParaRPr lang="en-US" sz="1100" dirty="0"/>
          </a:p>
          <a:p>
            <a:r>
              <a:rPr lang="en-US" sz="1100" dirty="0"/>
              <a:t>CONTACT NAME  ______________________________________________________________</a:t>
            </a:r>
          </a:p>
          <a:p>
            <a:endParaRPr lang="en-US" sz="1100" dirty="0"/>
          </a:p>
          <a:p>
            <a:r>
              <a:rPr lang="en-US" sz="1100" dirty="0"/>
              <a:t>PHONE NUMBER  __________________________  FAX NUMBER  ________________________</a:t>
            </a:r>
          </a:p>
          <a:p>
            <a:endParaRPr lang="en-US" sz="1100" dirty="0"/>
          </a:p>
          <a:p>
            <a:r>
              <a:rPr lang="en-US" sz="1100" dirty="0"/>
              <a:t>EMAIL  __________________________________</a:t>
            </a:r>
          </a:p>
          <a:p>
            <a:endParaRPr lang="en-US" sz="1100" dirty="0"/>
          </a:p>
          <a:p>
            <a:r>
              <a:rPr lang="en-US" sz="1100" dirty="0"/>
              <a:t>Mail this form and payment to: Dillon Lake LOC, P.O. Box 3206 Parkersburg, </a:t>
            </a:r>
            <a:r>
              <a:rPr lang="en-US" sz="1100"/>
              <a:t>WV 26103</a:t>
            </a:r>
            <a:endParaRPr lang="en-US" sz="1100" dirty="0"/>
          </a:p>
          <a:p>
            <a:r>
              <a:rPr lang="en-US" sz="1100" dirty="0"/>
              <a:t>Questions: call Lisa Osborne – (614)361-7712</a:t>
            </a:r>
          </a:p>
          <a:p>
            <a:endParaRPr lang="en-US" sz="1100" dirty="0"/>
          </a:p>
          <a:p>
            <a:r>
              <a:rPr lang="en-US" sz="1100" dirty="0"/>
              <a:t>To send a digital logo or ad for inclusion, email image file to dillonlakeloc@gmail.com</a:t>
            </a:r>
          </a:p>
          <a:p>
            <a:r>
              <a:rPr lang="en-US" sz="1100" dirty="0"/>
              <a:t>Deadline for submission is May 1, 2016 unless otherwise specified in your sponsorship level</a:t>
            </a:r>
          </a:p>
        </p:txBody>
      </p:sp>
      <p:pic>
        <p:nvPicPr>
          <p:cNvPr id="5" name="Picture 2" descr="https://scontent-b-iad.xx.fbcdn.net/hphotos-frc3/302065_245042202303581_1943938181_n.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7917" y1="38229" x2="37917" y2="38229"/>
                        <a14:foregroundMark x1="44271" y1="28854" x2="75417" y2="46354"/>
                        <a14:foregroundMark x1="33229" y1="37708" x2="63333" y2="55833"/>
                        <a14:foregroundMark x1="43750" y1="33542" x2="40000" y2="68854"/>
                        <a14:foregroundMark x1="47917" y1="69688" x2="61771" y2="63125"/>
                        <a14:foregroundMark x1="65417" y1="66563" x2="60729" y2="69167"/>
                        <a14:foregroundMark x1="35833" y1="34896" x2="44479" y2="36458"/>
                        <a14:backgroundMark x1="55729" y1="66042" x2="55729" y2="66042"/>
                        <a14:backgroundMark x1="64375" y1="59167" x2="64375" y2="59167"/>
                        <a14:backgroundMark x1="43750" y1="39271" x2="43750" y2="39271"/>
                        <a14:backgroundMark x1="39271" y1="35625" x2="39271" y2="35625"/>
                      </a14:backgroundRemoval>
                    </a14:imgEffect>
                  </a14:imgLayer>
                </a14:imgProps>
              </a:ext>
              <a:ext uri="{28A0092B-C50C-407E-A947-70E740481C1C}">
                <a14:useLocalDpi xmlns:a14="http://schemas.microsoft.com/office/drawing/2010/main" val="0"/>
              </a:ext>
            </a:extLst>
          </a:blip>
          <a:srcRect/>
          <a:stretch>
            <a:fillRect/>
          </a:stretch>
        </p:blipFill>
        <p:spPr bwMode="auto">
          <a:xfrm>
            <a:off x="-60325" y="-76200"/>
            <a:ext cx="2496403" cy="2496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19400" y="762000"/>
            <a:ext cx="3431322" cy="923330"/>
          </a:xfrm>
          <a:prstGeom prst="rect">
            <a:avLst/>
          </a:prstGeom>
          <a:noFill/>
        </p:spPr>
        <p:txBody>
          <a:bodyPr wrap="square" rtlCol="0">
            <a:spAutoFit/>
          </a:bodyPr>
          <a:lstStyle/>
          <a:p>
            <a:pPr algn="ctr"/>
            <a:r>
              <a:rPr lang="en-US" b="1" dirty="0">
                <a:latin typeface="Lucida Fax" panose="02060602050505020204" pitchFamily="18" charset="0"/>
              </a:rPr>
              <a:t> ROWING  for GOLD at DILLON SPONSOR LEVELS</a:t>
            </a:r>
          </a:p>
        </p:txBody>
      </p:sp>
    </p:spTree>
    <p:extLst>
      <p:ext uri="{BB962C8B-B14F-4D97-AF65-F5344CB8AC3E}">
        <p14:creationId xmlns:p14="http://schemas.microsoft.com/office/powerpoint/2010/main" val="1238571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695</TotalTime>
  <Words>1289</Words>
  <Application>Microsoft Office PowerPoint</Application>
  <PresentationFormat>On-screen Show (4:3)</PresentationFormat>
  <Paragraphs>188</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 BONNIE</vt:lpstr>
      <vt:lpstr>Arial</vt:lpstr>
      <vt:lpstr>Britannic Bold</vt:lpstr>
      <vt:lpstr>Calibri</vt:lpstr>
      <vt:lpstr>Cambria</vt:lpstr>
      <vt:lpstr>Lucida Fax</vt:lpstr>
      <vt:lpstr>Wingdings</vt: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Cliff's</dc:creator>
  <cp:lastModifiedBy>Lisa</cp:lastModifiedBy>
  <cp:revision>51</cp:revision>
  <dcterms:created xsi:type="dcterms:W3CDTF">2013-11-23T02:30:01Z</dcterms:created>
  <dcterms:modified xsi:type="dcterms:W3CDTF">2016-05-04T21:58:03Z</dcterms:modified>
</cp:coreProperties>
</file>